
<file path=[Content_Types].xml><?xml version="1.0" encoding="utf-8"?>
<Types xmlns="http://schemas.openxmlformats.org/package/2006/content-types">
  <Default Extension="xml" ContentType="application/xml"/>
  <Default Extension="png" ContentType="image/png"/>
  <Default Extension="jpeg" ContentType="image/jpeg"/>
  <Default Extension="rels" ContentType="application/vnd.openxmlformats-package.relationships+xml"/>
  <Default Extension="emf" ContentType="image/x-emf"/>
  <Default Extension="xlsx" ContentType="application/vnd.openxmlformats-officedocument.spreadsheetml.sheet"/>
  <Default Extension="vml" ContentType="application/vnd.openxmlformats-officedocument.vmlDrawing"/>
  <Default Extension="bin" ContentType="application/vnd.openxmlformats-officedocument.presentationml.printerSettings"/>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embeddings/oleObject1.bin" ContentType="application/vnd.openxmlformats-officedocument.oleObject"/>
  <Override PartName="/ppt/embeddings/oleObject2.bin" ContentType="application/vnd.openxmlformats-officedocument.oleObject"/>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drawings/drawing1.xml" ContentType="application/vnd.openxmlformats-officedocument.drawingml.chartshapes+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9" r:id="rId1"/>
    <p:sldMasterId id="2147483662" r:id="rId2"/>
  </p:sldMasterIdLst>
  <p:notesMasterIdLst>
    <p:notesMasterId r:id="rId28"/>
  </p:notesMasterIdLst>
  <p:handoutMasterIdLst>
    <p:handoutMasterId r:id="rId29"/>
  </p:handoutMasterIdLst>
  <p:sldIdLst>
    <p:sldId id="257" r:id="rId3"/>
    <p:sldId id="260" r:id="rId4"/>
    <p:sldId id="261" r:id="rId5"/>
    <p:sldId id="264" r:id="rId6"/>
    <p:sldId id="286" r:id="rId7"/>
    <p:sldId id="265" r:id="rId8"/>
    <p:sldId id="283" r:id="rId9"/>
    <p:sldId id="266" r:id="rId10"/>
    <p:sldId id="267" r:id="rId11"/>
    <p:sldId id="275" r:id="rId12"/>
    <p:sldId id="270" r:id="rId13"/>
    <p:sldId id="274" r:id="rId14"/>
    <p:sldId id="273" r:id="rId15"/>
    <p:sldId id="276" r:id="rId16"/>
    <p:sldId id="277" r:id="rId17"/>
    <p:sldId id="279" r:id="rId18"/>
    <p:sldId id="278" r:id="rId19"/>
    <p:sldId id="271" r:id="rId20"/>
    <p:sldId id="280" r:id="rId21"/>
    <p:sldId id="272" r:id="rId22"/>
    <p:sldId id="281" r:id="rId23"/>
    <p:sldId id="282" r:id="rId24"/>
    <p:sldId id="284" r:id="rId25"/>
    <p:sldId id="263" r:id="rId26"/>
    <p:sldId id="285" r:id="rId27"/>
  </p:sldIdLst>
  <p:sldSz cx="9144000" cy="6858000" type="screen4x3"/>
  <p:notesSz cx="6858000" cy="9144000"/>
  <p:defaultTextStyle>
    <a:defPPr>
      <a:defRPr lang="en-CA"/>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33CC33"/>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p:restoredTop sz="94660"/>
  </p:normalViewPr>
  <p:slideViewPr>
    <p:cSldViewPr snapToGrid="0">
      <p:cViewPr varScale="1">
        <p:scale>
          <a:sx n="83" d="100"/>
          <a:sy n="83" d="100"/>
        </p:scale>
        <p:origin x="-1616"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notesMaster" Target="notesMasters/notesMaster1.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edwinlweinstein:Documents:ARCHIVE_2010:OSC:Report:rpt_osc_v2_chart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Edwin%20Weinstein\My%20Documents\ACTIVE-EW\IEF\Q2-3_2009\Rpts_Combined\stories.xlsx" TargetMode="External"/><Relationship Id="rId2"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edwinlweinstein:Documents:ARCHIVE_2010:OSC:Report:rpt_osc_v2_chart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50"/>
            </a:pPr>
            <a:r>
              <a:rPr lang="en-CA" sz="1050" b="1" i="0" baseline="0" dirty="0" smtClean="0"/>
              <a:t>Exhibit 3.1a  Understanding of Common Terms - Overall</a:t>
            </a:r>
            <a:endParaRPr lang="en-CA" sz="1050" dirty="0"/>
          </a:p>
        </c:rich>
      </c:tx>
      <c:layout/>
      <c:overlay val="0"/>
    </c:title>
    <c:autoTitleDeleted val="0"/>
    <c:plotArea>
      <c:layout/>
      <c:barChart>
        <c:barDir val="bar"/>
        <c:grouping val="clustered"/>
        <c:varyColors val="0"/>
        <c:ser>
          <c:idx val="0"/>
          <c:order val="0"/>
          <c:spPr>
            <a:solidFill>
              <a:srgbClr val="00B050"/>
            </a:solidFill>
          </c:spPr>
          <c:invertIfNegative val="0"/>
          <c:dLbls>
            <c:txPr>
              <a:bodyPr/>
              <a:lstStyle/>
              <a:p>
                <a:pPr>
                  <a:defRPr b="1"/>
                </a:pPr>
                <a:endParaRPr lang="en-US"/>
              </a:p>
            </c:txPr>
            <c:showLegendKey val="0"/>
            <c:showVal val="1"/>
            <c:showCatName val="0"/>
            <c:showSerName val="0"/>
            <c:showPercent val="0"/>
            <c:showBubbleSize val="0"/>
            <c:showLeaderLines val="0"/>
          </c:dLbls>
          <c:cat>
            <c:strRef>
              <c:f>'ch3'!$R$8:$R$17</c:f>
              <c:strCache>
                <c:ptCount val="10"/>
                <c:pt idx="0">
                  <c:v>Buy/sell commission</c:v>
                </c:pt>
                <c:pt idx="1">
                  <c:v>Account admin fees</c:v>
                </c:pt>
                <c:pt idx="2">
                  <c:v>Money Management fees</c:v>
                </c:pt>
                <c:pt idx="3">
                  <c:v>Low interest cash balance</c:v>
                </c:pt>
                <c:pt idx="4">
                  <c:v>Interest paid on margin account</c:v>
                </c:pt>
                <c:pt idx="5">
                  <c:v>Deferred sales commission</c:v>
                </c:pt>
                <c:pt idx="6">
                  <c:v>Trailer fees</c:v>
                </c:pt>
                <c:pt idx="7">
                  <c:v>Wrap fees</c:v>
                </c:pt>
                <c:pt idx="8">
                  <c:v>Reciprocity fees</c:v>
                </c:pt>
                <c:pt idx="9">
                  <c:v>No Terms Understood</c:v>
                </c:pt>
              </c:strCache>
            </c:strRef>
          </c:cat>
          <c:val>
            <c:numRef>
              <c:f>'ch3'!$S$8:$S$17</c:f>
              <c:numCache>
                <c:formatCode>General</c:formatCode>
                <c:ptCount val="10"/>
                <c:pt idx="0">
                  <c:v>69.4</c:v>
                </c:pt>
                <c:pt idx="1">
                  <c:v>66.9</c:v>
                </c:pt>
                <c:pt idx="2">
                  <c:v>58.8</c:v>
                </c:pt>
                <c:pt idx="3">
                  <c:v>56.2</c:v>
                </c:pt>
                <c:pt idx="4">
                  <c:v>44.1</c:v>
                </c:pt>
                <c:pt idx="5">
                  <c:v>40.7</c:v>
                </c:pt>
                <c:pt idx="6">
                  <c:v>34.7</c:v>
                </c:pt>
                <c:pt idx="7">
                  <c:v>27.1</c:v>
                </c:pt>
                <c:pt idx="8">
                  <c:v>22.5</c:v>
                </c:pt>
                <c:pt idx="9">
                  <c:v>15.1</c:v>
                </c:pt>
              </c:numCache>
            </c:numRef>
          </c:val>
        </c:ser>
        <c:dLbls>
          <c:showLegendKey val="0"/>
          <c:showVal val="0"/>
          <c:showCatName val="0"/>
          <c:showSerName val="0"/>
          <c:showPercent val="0"/>
          <c:showBubbleSize val="0"/>
        </c:dLbls>
        <c:gapWidth val="71"/>
        <c:axId val="2122733096"/>
        <c:axId val="2122736072"/>
      </c:barChart>
      <c:catAx>
        <c:axId val="2122733096"/>
        <c:scaling>
          <c:orientation val="maxMin"/>
        </c:scaling>
        <c:delete val="0"/>
        <c:axPos val="l"/>
        <c:majorTickMark val="out"/>
        <c:minorTickMark val="none"/>
        <c:tickLblPos val="nextTo"/>
        <c:crossAx val="2122736072"/>
        <c:crosses val="autoZero"/>
        <c:auto val="1"/>
        <c:lblAlgn val="ctr"/>
        <c:lblOffset val="100"/>
        <c:noMultiLvlLbl val="0"/>
      </c:catAx>
      <c:valAx>
        <c:axId val="2122736072"/>
        <c:scaling>
          <c:orientation val="minMax"/>
        </c:scaling>
        <c:delete val="0"/>
        <c:axPos val="b"/>
        <c:majorGridlines/>
        <c:title>
          <c:tx>
            <c:rich>
              <a:bodyPr/>
              <a:lstStyle/>
              <a:p>
                <a:pPr>
                  <a:defRPr/>
                </a:pPr>
                <a:r>
                  <a:rPr lang="en-US"/>
                  <a:t>% Top Box</a:t>
                </a:r>
              </a:p>
            </c:rich>
          </c:tx>
          <c:layout/>
          <c:overlay val="0"/>
        </c:title>
        <c:numFmt formatCode="General" sourceLinked="1"/>
        <c:majorTickMark val="out"/>
        <c:minorTickMark val="none"/>
        <c:tickLblPos val="nextTo"/>
        <c:txPr>
          <a:bodyPr/>
          <a:lstStyle/>
          <a:p>
            <a:pPr>
              <a:defRPr b="1"/>
            </a:pPr>
            <a:endParaRPr lang="en-US"/>
          </a:p>
        </c:txPr>
        <c:crossAx val="2122733096"/>
        <c:crosses val="max"/>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CA" sz="1400"/>
              <a:t>Number of Information Sources Used by Age</a:t>
            </a:r>
          </a:p>
        </c:rich>
      </c:tx>
      <c:layout/>
      <c:overlay val="0"/>
    </c:title>
    <c:autoTitleDeleted val="0"/>
    <c:plotArea>
      <c:layout/>
      <c:barChart>
        <c:barDir val="col"/>
        <c:grouping val="clustered"/>
        <c:varyColors val="0"/>
        <c:ser>
          <c:idx val="0"/>
          <c:order val="0"/>
          <c:tx>
            <c:strRef>
              <c:f>'New Gen Advisors'!$B$83</c:f>
              <c:strCache>
                <c:ptCount val="1"/>
                <c:pt idx="0">
                  <c:v>Age 20-34</c:v>
                </c:pt>
              </c:strCache>
            </c:strRef>
          </c:tx>
          <c:spPr>
            <a:solidFill>
              <a:srgbClr val="002060"/>
            </a:solidFill>
          </c:spPr>
          <c:invertIfNegative val="0"/>
          <c:cat>
            <c:strRef>
              <c:f>'New Gen Advisors'!$A$84:$A$86</c:f>
              <c:strCache>
                <c:ptCount val="3"/>
                <c:pt idx="0">
                  <c:v>0-3</c:v>
                </c:pt>
                <c:pt idx="1">
                  <c:v>4-5</c:v>
                </c:pt>
                <c:pt idx="2">
                  <c:v>6 or more</c:v>
                </c:pt>
              </c:strCache>
            </c:strRef>
          </c:cat>
          <c:val>
            <c:numRef>
              <c:f>'New Gen Advisors'!$B$84:$B$86</c:f>
              <c:numCache>
                <c:formatCode>0</c:formatCode>
                <c:ptCount val="3"/>
                <c:pt idx="0">
                  <c:v>38.0</c:v>
                </c:pt>
                <c:pt idx="1">
                  <c:v>33.2</c:v>
                </c:pt>
                <c:pt idx="2">
                  <c:v>28.8</c:v>
                </c:pt>
              </c:numCache>
            </c:numRef>
          </c:val>
        </c:ser>
        <c:ser>
          <c:idx val="1"/>
          <c:order val="1"/>
          <c:tx>
            <c:strRef>
              <c:f>'New Gen Advisors'!$C$83</c:f>
              <c:strCache>
                <c:ptCount val="1"/>
                <c:pt idx="0">
                  <c:v>Age 35+</c:v>
                </c:pt>
              </c:strCache>
            </c:strRef>
          </c:tx>
          <c:spPr>
            <a:solidFill>
              <a:srgbClr val="FF0000"/>
            </a:solidFill>
          </c:spPr>
          <c:invertIfNegative val="0"/>
          <c:cat>
            <c:strRef>
              <c:f>'New Gen Advisors'!$A$84:$A$86</c:f>
              <c:strCache>
                <c:ptCount val="3"/>
                <c:pt idx="0">
                  <c:v>0-3</c:v>
                </c:pt>
                <c:pt idx="1">
                  <c:v>4-5</c:v>
                </c:pt>
                <c:pt idx="2">
                  <c:v>6 or more</c:v>
                </c:pt>
              </c:strCache>
            </c:strRef>
          </c:cat>
          <c:val>
            <c:numRef>
              <c:f>'New Gen Advisors'!$C$84:$C$86</c:f>
              <c:numCache>
                <c:formatCode>0</c:formatCode>
                <c:ptCount val="3"/>
                <c:pt idx="0">
                  <c:v>68.49087893864008</c:v>
                </c:pt>
                <c:pt idx="1">
                  <c:v>20.39800995024876</c:v>
                </c:pt>
                <c:pt idx="2">
                  <c:v>11.11111111111111</c:v>
                </c:pt>
              </c:numCache>
            </c:numRef>
          </c:val>
        </c:ser>
        <c:dLbls>
          <c:showLegendKey val="0"/>
          <c:showVal val="0"/>
          <c:showCatName val="0"/>
          <c:showSerName val="0"/>
          <c:showPercent val="0"/>
          <c:showBubbleSize val="0"/>
        </c:dLbls>
        <c:gapWidth val="150"/>
        <c:axId val="2122753832"/>
        <c:axId val="2122759304"/>
      </c:barChart>
      <c:catAx>
        <c:axId val="2122753832"/>
        <c:scaling>
          <c:orientation val="minMax"/>
        </c:scaling>
        <c:delete val="0"/>
        <c:axPos val="b"/>
        <c:title>
          <c:tx>
            <c:rich>
              <a:bodyPr/>
              <a:lstStyle/>
              <a:p>
                <a:pPr>
                  <a:defRPr/>
                </a:pPr>
                <a:r>
                  <a:rPr lang="en-US"/>
                  <a:t>No. Information Sources Used</a:t>
                </a:r>
              </a:p>
            </c:rich>
          </c:tx>
          <c:layout/>
          <c:overlay val="0"/>
        </c:title>
        <c:majorTickMark val="none"/>
        <c:minorTickMark val="none"/>
        <c:tickLblPos val="nextTo"/>
        <c:crossAx val="2122759304"/>
        <c:crosses val="autoZero"/>
        <c:auto val="1"/>
        <c:lblAlgn val="ctr"/>
        <c:lblOffset val="100"/>
        <c:noMultiLvlLbl val="0"/>
      </c:catAx>
      <c:valAx>
        <c:axId val="2122759304"/>
        <c:scaling>
          <c:orientation val="minMax"/>
        </c:scaling>
        <c:delete val="0"/>
        <c:axPos val="l"/>
        <c:majorGridlines/>
        <c:title>
          <c:tx>
            <c:rich>
              <a:bodyPr rot="-5400000" vert="horz"/>
              <a:lstStyle/>
              <a:p>
                <a:pPr>
                  <a:defRPr/>
                </a:pPr>
                <a:r>
                  <a:rPr lang="en-CA"/>
                  <a:t>% Age Group</a:t>
                </a:r>
              </a:p>
            </c:rich>
          </c:tx>
          <c:layout/>
          <c:overlay val="0"/>
        </c:title>
        <c:numFmt formatCode="0" sourceLinked="1"/>
        <c:majorTickMark val="none"/>
        <c:minorTickMark val="none"/>
        <c:tickLblPos val="nextTo"/>
        <c:crossAx val="2122753832"/>
        <c:crosses val="autoZero"/>
        <c:crossBetween val="between"/>
      </c:valAx>
      <c:spPr>
        <a:ln>
          <a:solidFill>
            <a:srgbClr val="4F81BD"/>
          </a:solidFill>
        </a:ln>
      </c:spPr>
    </c:plotArea>
    <c:legend>
      <c:legendPos val="r"/>
      <c:layout/>
      <c:overlay val="0"/>
    </c:legend>
    <c:plotVisOnly val="1"/>
    <c:dispBlanksAs val="gap"/>
    <c:showDLblsOverMax val="0"/>
  </c:chart>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50"/>
            </a:pPr>
            <a:r>
              <a:rPr lang="en-US" sz="1200"/>
              <a:t>2.5 Information Guiding Fund Purchases</a:t>
            </a:r>
          </a:p>
        </c:rich>
      </c:tx>
      <c:layout>
        <c:manualLayout>
          <c:xMode val="edge"/>
          <c:yMode val="edge"/>
          <c:x val="0.3359835971647"/>
          <c:y val="0.0224128030927542"/>
        </c:manualLayout>
      </c:layout>
      <c:overlay val="0"/>
    </c:title>
    <c:autoTitleDeleted val="0"/>
    <c:plotArea>
      <c:layout>
        <c:manualLayout>
          <c:layoutTarget val="inner"/>
          <c:xMode val="edge"/>
          <c:yMode val="edge"/>
          <c:x val="0.349345523597492"/>
          <c:y val="0.092191011235955"/>
          <c:w val="0.613314453156973"/>
          <c:h val="0.757005883393791"/>
        </c:manualLayout>
      </c:layout>
      <c:barChart>
        <c:barDir val="bar"/>
        <c:grouping val="clustered"/>
        <c:varyColors val="0"/>
        <c:ser>
          <c:idx val="0"/>
          <c:order val="0"/>
          <c:spPr>
            <a:solidFill>
              <a:srgbClr val="00B050"/>
            </a:solidFill>
          </c:spPr>
          <c:invertIfNegative val="0"/>
          <c:dLbls>
            <c:spPr>
              <a:solidFill>
                <a:srgbClr val="00B050"/>
              </a:solidFill>
            </c:spPr>
            <c:txPr>
              <a:bodyPr/>
              <a:lstStyle/>
              <a:p>
                <a:pPr>
                  <a:defRPr b="1"/>
                </a:pPr>
                <a:endParaRPr lang="en-US"/>
              </a:p>
            </c:txPr>
            <c:dLblPos val="inEnd"/>
            <c:showLegendKey val="0"/>
            <c:showVal val="1"/>
            <c:showCatName val="0"/>
            <c:showSerName val="0"/>
            <c:showPercent val="0"/>
            <c:showBubbleSize val="0"/>
            <c:showLeaderLines val="0"/>
          </c:dLbls>
          <c:cat>
            <c:strRef>
              <c:f>'ch2'!$A$136:$A$143</c:f>
              <c:strCache>
                <c:ptCount val="8"/>
                <c:pt idx="0">
                  <c:v>Gains/losses past 5 years</c:v>
                </c:pt>
                <c:pt idx="1">
                  <c:v>Perf met yr expectations</c:v>
                </c:pt>
                <c:pt idx="2">
                  <c:v>Gains/losses past year</c:v>
                </c:pt>
                <c:pt idx="3">
                  <c:v>Cost of buying/selling</c:v>
                </c:pt>
                <c:pt idx="4">
                  <c:v>No. times lost money</c:v>
                </c:pt>
                <c:pt idx="5">
                  <c:v>Management Expense Ratio (MER)</c:v>
                </c:pt>
                <c:pt idx="6">
                  <c:v>Standardized cost-return index</c:v>
                </c:pt>
                <c:pt idx="7">
                  <c:v>None important</c:v>
                </c:pt>
              </c:strCache>
            </c:strRef>
          </c:cat>
          <c:val>
            <c:numRef>
              <c:f>'ch2'!$B$136:$B$143</c:f>
              <c:numCache>
                <c:formatCode>General</c:formatCode>
                <c:ptCount val="8"/>
                <c:pt idx="0">
                  <c:v>83.2</c:v>
                </c:pt>
                <c:pt idx="1">
                  <c:v>78.4</c:v>
                </c:pt>
                <c:pt idx="2">
                  <c:v>76.3</c:v>
                </c:pt>
                <c:pt idx="3">
                  <c:v>70.7</c:v>
                </c:pt>
                <c:pt idx="4">
                  <c:v>68.6</c:v>
                </c:pt>
                <c:pt idx="5">
                  <c:v>50.2</c:v>
                </c:pt>
                <c:pt idx="6">
                  <c:v>42.1</c:v>
                </c:pt>
                <c:pt idx="7">
                  <c:v>14.7</c:v>
                </c:pt>
              </c:numCache>
            </c:numRef>
          </c:val>
        </c:ser>
        <c:dLbls>
          <c:showLegendKey val="0"/>
          <c:showVal val="0"/>
          <c:showCatName val="0"/>
          <c:showSerName val="0"/>
          <c:showPercent val="0"/>
          <c:showBubbleSize val="0"/>
        </c:dLbls>
        <c:gapWidth val="150"/>
        <c:axId val="2106041944"/>
        <c:axId val="2051830456"/>
      </c:barChart>
      <c:catAx>
        <c:axId val="2106041944"/>
        <c:scaling>
          <c:orientation val="maxMin"/>
        </c:scaling>
        <c:delete val="0"/>
        <c:axPos val="l"/>
        <c:majorTickMark val="out"/>
        <c:minorTickMark val="none"/>
        <c:tickLblPos val="nextTo"/>
        <c:crossAx val="2051830456"/>
        <c:crosses val="autoZero"/>
        <c:auto val="1"/>
        <c:lblAlgn val="ctr"/>
        <c:lblOffset val="100"/>
        <c:noMultiLvlLbl val="0"/>
      </c:catAx>
      <c:valAx>
        <c:axId val="2051830456"/>
        <c:scaling>
          <c:orientation val="minMax"/>
        </c:scaling>
        <c:delete val="0"/>
        <c:axPos val="b"/>
        <c:majorGridlines/>
        <c:title>
          <c:tx>
            <c:rich>
              <a:bodyPr/>
              <a:lstStyle/>
              <a:p>
                <a:pPr>
                  <a:defRPr/>
                </a:pPr>
                <a:r>
                  <a:rPr lang="en-US"/>
                  <a:t>% Top Box</a:t>
                </a:r>
              </a:p>
            </c:rich>
          </c:tx>
          <c:layout/>
          <c:overlay val="0"/>
        </c:title>
        <c:numFmt formatCode="General" sourceLinked="1"/>
        <c:majorTickMark val="out"/>
        <c:minorTickMark val="none"/>
        <c:tickLblPos val="nextTo"/>
        <c:txPr>
          <a:bodyPr/>
          <a:lstStyle/>
          <a:p>
            <a:pPr>
              <a:defRPr b="1"/>
            </a:pPr>
            <a:endParaRPr lang="en-US"/>
          </a:p>
        </c:txPr>
        <c:crossAx val="2106041944"/>
        <c:crosses val="max"/>
        <c:crossBetween val="between"/>
      </c:valAx>
      <c:spPr>
        <a:ln>
          <a:solidFill>
            <a:srgbClr val="4F81BD"/>
          </a:solidFill>
        </a:ln>
      </c:spPr>
    </c:plotArea>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png"/></Relationships>
</file>

<file path=ppt/drawings/drawing1.xml><?xml version="1.0" encoding="utf-8"?>
<c:userShapes xmlns:c="http://schemas.openxmlformats.org/drawingml/2006/chart">
  <cdr:relSizeAnchor xmlns:cdr="http://schemas.openxmlformats.org/drawingml/2006/chartDrawing">
    <cdr:from>
      <cdr:x>0.13852</cdr:x>
      <cdr:y>0.13101</cdr:y>
    </cdr:from>
    <cdr:to>
      <cdr:x>0.30984</cdr:x>
      <cdr:y>0.19915</cdr:y>
    </cdr:to>
    <cdr:sp macro="" textlink="">
      <cdr:nvSpPr>
        <cdr:cNvPr id="2" name="Rounded Rectangle 1"/>
        <cdr:cNvSpPr/>
      </cdr:nvSpPr>
      <cdr:spPr bwMode="auto">
        <a:xfrm xmlns:a="http://schemas.openxmlformats.org/drawingml/2006/main">
          <a:off x="1031122" y="508917"/>
          <a:ext cx="1275348" cy="264696"/>
        </a:xfrm>
        <a:prstGeom xmlns:a="http://schemas.openxmlformats.org/drawingml/2006/main" prst="roundRect">
          <a:avLst/>
        </a:prstGeom>
        <a:solidFill xmlns:a="http://schemas.openxmlformats.org/drawingml/2006/main">
          <a:srgbClr val="FFFF00"/>
        </a:solidFill>
        <a:ln xmlns:a="http://schemas.openxmlformats.org/drawingml/2006/main" w="9525" cap="flat" cmpd="sng" algn="ctr">
          <a:solidFill>
            <a:schemeClr val="tx1"/>
          </a:solidFill>
          <a:prstDash val="solid"/>
          <a:miter lim="800000"/>
          <a:headEnd type="none" w="med" len="med"/>
          <a:tailEnd type="none" w="med" len="med"/>
        </a:ln>
        <a:effectLst xmlns:a="http://schemas.openxmlformats.org/drawingml/2006/main"/>
      </cdr:spPr>
      <cdr:txBody>
        <a:bodyPr xmlns:a="http://schemas.openxmlformats.org/drawingml/2006/main" vertOverflow="clip" vert="horz" wrap="none" lIns="91440" tIns="45720" rIns="91440" bIns="45720" numCol="1" anchor="t" anchorCtr="0" compatLnSpc="1">
          <a:prstTxWarp prst="textNoShape">
            <a:avLst/>
          </a:prstTxWarp>
        </a:bodyPr>
        <a:lstStyle xmlns:a="http://schemas.openxmlformats.org/drawingml/2006/main"/>
        <a:p xmlns:a="http://schemas.openxmlformats.org/drawingml/2006/main">
          <a:r>
            <a:rPr lang="en-US" smtClean="0"/>
            <a:t>Early-Stoppers</a:t>
          </a:r>
          <a:endParaRPr lang="en-US" dirty="0"/>
        </a:p>
      </cdr:txBody>
    </cdr:sp>
  </cdr:relSizeAnchor>
  <cdr:relSizeAnchor xmlns:cdr="http://schemas.openxmlformats.org/drawingml/2006/chartDrawing">
    <cdr:from>
      <cdr:x>0.6525</cdr:x>
      <cdr:y>0.40264</cdr:y>
    </cdr:from>
    <cdr:to>
      <cdr:x>0.85017</cdr:x>
      <cdr:y>0.46861</cdr:y>
    </cdr:to>
    <cdr:sp macro="" textlink="">
      <cdr:nvSpPr>
        <cdr:cNvPr id="3" name="Rounded Rectangle 2"/>
        <cdr:cNvSpPr/>
      </cdr:nvSpPr>
      <cdr:spPr bwMode="auto">
        <a:xfrm xmlns:a="http://schemas.openxmlformats.org/drawingml/2006/main">
          <a:off x="4857164" y="1564106"/>
          <a:ext cx="1471447" cy="256255"/>
        </a:xfrm>
        <a:prstGeom xmlns:a="http://schemas.openxmlformats.org/drawingml/2006/main" prst="roundRect">
          <a:avLst/>
        </a:prstGeom>
        <a:solidFill xmlns:a="http://schemas.openxmlformats.org/drawingml/2006/main">
          <a:srgbClr val="FFFF00"/>
        </a:solidFill>
        <a:ln xmlns:a="http://schemas.openxmlformats.org/drawingml/2006/main" w="9525" cap="flat" cmpd="sng" algn="ctr">
          <a:solidFill>
            <a:srgbClr val="000000"/>
          </a:solidFill>
          <a:prstDash val="solid"/>
          <a:miter lim="800000"/>
          <a:headEnd type="none" w="med" len="med"/>
          <a:tailEnd type="none" w="med" len="med"/>
        </a:ln>
        <a:effectLst xmlns:a="http://schemas.openxmlformats.org/drawingml/2006/main"/>
      </cdr:spPr>
      <cdr:txBody>
        <a:bodyPr xmlns:a="http://schemas.openxmlformats.org/drawingml/2006/main" vert="horz" wrap="none" lIns="91440" tIns="45720" rIns="91440" bIns="45720" numCol="1" anchor="t" anchorCtr="0" compatLnSpc="1">
          <a:prstTxWarp prst="textNoShape">
            <a:avLst/>
          </a:prstTxWarp>
        </a:bodyPr>
        <a:lstStyle xmlns:a="http://schemas.openxmlformats.org/drawingml/2006/main">
          <a:lvl1pPr marL="0" indent="0">
            <a:defRPr sz="1100">
              <a:latin typeface="Tahoma"/>
            </a:defRPr>
          </a:lvl1pPr>
          <a:lvl2pPr marL="457200" indent="0">
            <a:defRPr sz="1100">
              <a:latin typeface="Tahoma"/>
            </a:defRPr>
          </a:lvl2pPr>
          <a:lvl3pPr marL="914400" indent="0">
            <a:defRPr sz="1100">
              <a:latin typeface="Tahoma"/>
            </a:defRPr>
          </a:lvl3pPr>
          <a:lvl4pPr marL="1371600" indent="0">
            <a:defRPr sz="1100">
              <a:latin typeface="Tahoma"/>
            </a:defRPr>
          </a:lvl4pPr>
          <a:lvl5pPr marL="1828800" indent="0">
            <a:defRPr sz="1100">
              <a:latin typeface="Tahoma"/>
            </a:defRPr>
          </a:lvl5pPr>
          <a:lvl6pPr marL="2286000" indent="0">
            <a:defRPr sz="1100">
              <a:latin typeface="Tahoma"/>
            </a:defRPr>
          </a:lvl6pPr>
          <a:lvl7pPr marL="2743200" indent="0">
            <a:defRPr sz="1100">
              <a:latin typeface="Tahoma"/>
            </a:defRPr>
          </a:lvl7pPr>
          <a:lvl8pPr marL="3200400" indent="0">
            <a:defRPr sz="1100">
              <a:latin typeface="Tahoma"/>
            </a:defRPr>
          </a:lvl8pPr>
          <a:lvl9pPr marL="3657600" indent="0">
            <a:defRPr sz="1100">
              <a:latin typeface="Tahoma"/>
            </a:defRPr>
          </a:lvl9pPr>
        </a:lstStyle>
        <a:p xmlns:a="http://schemas.openxmlformats.org/drawingml/2006/main">
          <a:r>
            <a:rPr lang="en-US" dirty="0" smtClean="0"/>
            <a:t>Information-Seekers</a:t>
          </a:r>
          <a:endParaRPr lang="en-US"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a:defRPr sz="1200"/>
            </a:lvl1pPr>
          </a:lstStyle>
          <a:p>
            <a:endParaRPr lang="en-CA"/>
          </a:p>
        </p:txBody>
      </p:sp>
      <p:sp>
        <p:nvSpPr>
          <p:cNvPr id="3789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algn="r">
              <a:defRPr sz="1200"/>
            </a:lvl1pPr>
          </a:lstStyle>
          <a:p>
            <a:endParaRPr lang="en-CA"/>
          </a:p>
        </p:txBody>
      </p:sp>
      <p:sp>
        <p:nvSpPr>
          <p:cNvPr id="3789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defRPr sz="1200"/>
            </a:lvl1pPr>
          </a:lstStyle>
          <a:p>
            <a:endParaRPr lang="en-CA"/>
          </a:p>
        </p:txBody>
      </p:sp>
      <p:sp>
        <p:nvSpPr>
          <p:cNvPr id="3789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r">
              <a:defRPr sz="1200"/>
            </a:lvl1pPr>
          </a:lstStyle>
          <a:p>
            <a:fld id="{83F55636-25FD-4467-BAD2-ADA9184A3741}" type="slidenum">
              <a:rPr lang="en-CA"/>
              <a:pPr/>
              <a:t>‹#›</a:t>
            </a:fld>
            <a:endParaRPr lang="en-CA"/>
          </a:p>
        </p:txBody>
      </p:sp>
    </p:spTree>
    <p:extLst>
      <p:ext uri="{BB962C8B-B14F-4D97-AF65-F5344CB8AC3E}">
        <p14:creationId xmlns:p14="http://schemas.microsoft.com/office/powerpoint/2010/main" val="5378296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a:defRPr sz="1200"/>
            </a:lvl1pPr>
          </a:lstStyle>
          <a:p>
            <a:endParaRPr lang="en-CA"/>
          </a:p>
        </p:txBody>
      </p:sp>
      <p:sp>
        <p:nvSpPr>
          <p:cNvPr id="1843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algn="r">
              <a:defRPr sz="1200"/>
            </a:lvl1pPr>
          </a:lstStyle>
          <a:p>
            <a:endParaRPr lang="en-CA"/>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843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p>
        </p:txBody>
      </p:sp>
      <p:sp>
        <p:nvSpPr>
          <p:cNvPr id="1843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defRPr sz="1200"/>
            </a:lvl1pPr>
          </a:lstStyle>
          <a:p>
            <a:endParaRPr lang="en-CA"/>
          </a:p>
        </p:txBody>
      </p:sp>
      <p:sp>
        <p:nvSpPr>
          <p:cNvPr id="1843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r">
              <a:defRPr sz="1200"/>
            </a:lvl1pPr>
          </a:lstStyle>
          <a:p>
            <a:fld id="{C57691A5-654D-4A67-B2D9-AB844369B781}" type="slidenum">
              <a:rPr lang="en-CA"/>
              <a:pPr/>
              <a:t>‹#›</a:t>
            </a:fld>
            <a:endParaRPr lang="en-CA"/>
          </a:p>
        </p:txBody>
      </p:sp>
    </p:spTree>
    <p:extLst>
      <p:ext uri="{BB962C8B-B14F-4D97-AF65-F5344CB8AC3E}">
        <p14:creationId xmlns:p14="http://schemas.microsoft.com/office/powerpoint/2010/main" val="37297943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oleObject" Target="../embeddings/oleObject2.bin"/><Relationship Id="rId4" Type="http://schemas.openxmlformats.org/officeDocument/2006/relationships/image" Target="../media/image2.wmf"/><Relationship Id="rId1" Type="http://schemas.openxmlformats.org/officeDocument/2006/relationships/vmlDrawing" Target="../drawings/vmlDrawing2.vml"/><Relationship Id="rId2"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10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CA" smtClean="0"/>
              <a:t>Click to edit Master subtitle style</a:t>
            </a:r>
            <a:endParaRPr lang="en-CA"/>
          </a:p>
        </p:txBody>
      </p:sp>
      <p:sp>
        <p:nvSpPr>
          <p:cNvPr id="4110" name="Rectangle 14"/>
          <p:cNvSpPr>
            <a:spLocks noGrp="1" noChangeArrowheads="1"/>
          </p:cNvSpPr>
          <p:nvPr>
            <p:ph type="dt" sz="half" idx="2"/>
          </p:nvPr>
        </p:nvSpPr>
        <p:spPr bwMode="auto">
          <a:xfrm>
            <a:off x="7010400" y="6400800"/>
            <a:ext cx="1905000" cy="457200"/>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lvl1pPr>
              <a:defRPr sz="1400">
                <a:solidFill>
                  <a:schemeClr val="bg2"/>
                </a:solidFill>
                <a:latin typeface="+mn-lt"/>
              </a:defRPr>
            </a:lvl1pPr>
          </a:lstStyle>
          <a:p>
            <a:r>
              <a:rPr lang="en-CA"/>
              <a:t>27 March 2003</a:t>
            </a:r>
          </a:p>
        </p:txBody>
      </p:sp>
      <p:grpSp>
        <p:nvGrpSpPr>
          <p:cNvPr id="4135" name="Group 39"/>
          <p:cNvGrpSpPr>
            <a:grpSpLocks/>
          </p:cNvGrpSpPr>
          <p:nvPr/>
        </p:nvGrpSpPr>
        <p:grpSpPr bwMode="auto">
          <a:xfrm>
            <a:off x="-152400" y="6172200"/>
            <a:ext cx="2895600" cy="685800"/>
            <a:chOff x="-96" y="3888"/>
            <a:chExt cx="1824" cy="432"/>
          </a:xfrm>
        </p:grpSpPr>
        <p:grpSp>
          <p:nvGrpSpPr>
            <p:cNvPr id="4132" name="Group 36"/>
            <p:cNvGrpSpPr>
              <a:grpSpLocks/>
            </p:cNvGrpSpPr>
            <p:nvPr userDrawn="1"/>
          </p:nvGrpSpPr>
          <p:grpSpPr bwMode="auto">
            <a:xfrm>
              <a:off x="192" y="3888"/>
              <a:ext cx="480" cy="432"/>
              <a:chOff x="720" y="3456"/>
              <a:chExt cx="480" cy="432"/>
            </a:xfrm>
          </p:grpSpPr>
          <p:sp>
            <p:nvSpPr>
              <p:cNvPr id="4115" name="Rectangle 19"/>
              <p:cNvSpPr>
                <a:spLocks noChangeArrowheads="1"/>
              </p:cNvSpPr>
              <p:nvPr userDrawn="1"/>
            </p:nvSpPr>
            <p:spPr bwMode="auto">
              <a:xfrm>
                <a:off x="720" y="3456"/>
                <a:ext cx="288" cy="19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CA"/>
              </a:p>
            </p:txBody>
          </p:sp>
          <p:sp>
            <p:nvSpPr>
              <p:cNvPr id="4127" name="Rectangle 31"/>
              <p:cNvSpPr>
                <a:spLocks noChangeArrowheads="1"/>
              </p:cNvSpPr>
              <p:nvPr userDrawn="1"/>
            </p:nvSpPr>
            <p:spPr bwMode="auto">
              <a:xfrm>
                <a:off x="816" y="3552"/>
                <a:ext cx="288" cy="192"/>
              </a:xfrm>
              <a:prstGeom prst="rect">
                <a:avLst/>
              </a:prstGeom>
              <a:gradFill rotWithShape="0">
                <a:gsLst>
                  <a:gs pos="0">
                    <a:schemeClr val="hlink"/>
                  </a:gs>
                  <a:gs pos="100000">
                    <a:schemeClr val="bg1"/>
                  </a:gs>
                </a:gsLst>
                <a:lin ang="5400000" scaled="1"/>
              </a:gradFill>
              <a:ln w="9525">
                <a:noFill/>
                <a:miter lim="800000"/>
                <a:headEnd/>
                <a:tailEnd/>
              </a:ln>
              <a:effectLst/>
            </p:spPr>
            <p:txBody>
              <a:bodyPr wrap="none" anchor="ctr"/>
              <a:lstStyle/>
              <a:p>
                <a:endParaRPr lang="en-CA"/>
              </a:p>
            </p:txBody>
          </p:sp>
          <p:sp>
            <p:nvSpPr>
              <p:cNvPr id="4128" name="Rectangle 32"/>
              <p:cNvSpPr>
                <a:spLocks noChangeArrowheads="1"/>
              </p:cNvSpPr>
              <p:nvPr userDrawn="1"/>
            </p:nvSpPr>
            <p:spPr bwMode="auto">
              <a:xfrm>
                <a:off x="912" y="3696"/>
                <a:ext cx="288" cy="192"/>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endParaRPr lang="en-CA"/>
              </a:p>
            </p:txBody>
          </p:sp>
        </p:grpSp>
        <p:sp>
          <p:nvSpPr>
            <p:cNvPr id="4117" name="Rectangle 21"/>
            <p:cNvSpPr>
              <a:spLocks noChangeArrowheads="1"/>
            </p:cNvSpPr>
            <p:nvPr userDrawn="1"/>
          </p:nvSpPr>
          <p:spPr bwMode="auto">
            <a:xfrm>
              <a:off x="-96" y="3888"/>
              <a:ext cx="1824" cy="288"/>
            </a:xfrm>
            <a:prstGeom prst="rect">
              <a:avLst/>
            </a:prstGeom>
            <a:noFill/>
            <a:ln w="9525">
              <a:noFill/>
              <a:miter lim="800000"/>
              <a:headEnd/>
              <a:tailEnd/>
            </a:ln>
            <a:effectLst/>
          </p:spPr>
          <p:txBody>
            <a:bodyPr anchor="b"/>
            <a:lstStyle/>
            <a:p>
              <a:pPr algn="ctr"/>
              <a:r>
                <a:rPr lang="en-CA" sz="1200" b="1" i="1">
                  <a:solidFill>
                    <a:srgbClr val="000066"/>
                  </a:solidFill>
                  <a:latin typeface="Garamond" pitchFamily="18" charset="0"/>
                </a:rPr>
                <a:t>The Brondesbury Group</a:t>
              </a:r>
              <a:endParaRPr lang="en-CA" sz="1200">
                <a:solidFill>
                  <a:srgbClr val="000066"/>
                </a:solidFill>
                <a:latin typeface="Tahoma" pitchFamily="34" charset="0"/>
              </a:endParaRPr>
            </a:p>
          </p:txBody>
        </p:sp>
      </p:grpSp>
      <p:grpSp>
        <p:nvGrpSpPr>
          <p:cNvPr id="4137" name="Group 41"/>
          <p:cNvGrpSpPr>
            <a:grpSpLocks/>
          </p:cNvGrpSpPr>
          <p:nvPr/>
        </p:nvGrpSpPr>
        <p:grpSpPr bwMode="auto">
          <a:xfrm>
            <a:off x="381000" y="1981200"/>
            <a:ext cx="8226425" cy="1524000"/>
            <a:chOff x="240" y="1248"/>
            <a:chExt cx="5182" cy="960"/>
          </a:xfrm>
        </p:grpSpPr>
        <p:sp>
          <p:nvSpPr>
            <p:cNvPr id="4123" name="Rectangle 27"/>
            <p:cNvSpPr>
              <a:spLocks noChangeArrowheads="1"/>
            </p:cNvSpPr>
            <p:nvPr userDrawn="1"/>
          </p:nvSpPr>
          <p:spPr bwMode="gray">
            <a:xfrm>
              <a:off x="240" y="2112"/>
              <a:ext cx="5182" cy="20"/>
            </a:xfrm>
            <a:prstGeom prst="rect">
              <a:avLst/>
            </a:prstGeom>
            <a:solidFill>
              <a:schemeClr val="accent2"/>
            </a:solidFill>
            <a:ln w="9525">
              <a:noFill/>
              <a:miter lim="800000"/>
              <a:headEnd/>
              <a:tailEnd/>
            </a:ln>
            <a:effectLst/>
          </p:spPr>
          <p:txBody>
            <a:bodyPr wrap="none" anchor="ctr"/>
            <a:lstStyle/>
            <a:p>
              <a:pPr algn="ctr"/>
              <a:endParaRPr kumimoji="1" lang="en-CA">
                <a:latin typeface="Tahoma" pitchFamily="34" charset="0"/>
              </a:endParaRPr>
            </a:p>
          </p:txBody>
        </p:sp>
        <p:sp>
          <p:nvSpPr>
            <p:cNvPr id="4136" name="Line 40"/>
            <p:cNvSpPr>
              <a:spLocks noChangeShapeType="1"/>
            </p:cNvSpPr>
            <p:nvPr userDrawn="1"/>
          </p:nvSpPr>
          <p:spPr bwMode="auto">
            <a:xfrm>
              <a:off x="720" y="1248"/>
              <a:ext cx="0" cy="960"/>
            </a:xfrm>
            <a:prstGeom prst="line">
              <a:avLst/>
            </a:prstGeom>
            <a:noFill/>
            <a:ln w="38100">
              <a:solidFill>
                <a:schemeClr val="hlink"/>
              </a:solidFill>
              <a:miter lim="800000"/>
              <a:headEnd/>
              <a:tailEnd/>
            </a:ln>
            <a:effectLst/>
          </p:spPr>
          <p:txBody>
            <a:bodyPr wrap="none"/>
            <a:lstStyle/>
            <a:p>
              <a:endParaRPr lang="en-CA"/>
            </a:p>
          </p:txBody>
        </p:sp>
      </p:grpSp>
      <p:pic>
        <p:nvPicPr>
          <p:cNvPr id="4139" name="Picture 43" descr="windows3blue3"/>
          <p:cNvPicPr>
            <a:picLocks noChangeAspect="1" noChangeArrowheads="1"/>
          </p:cNvPicPr>
          <p:nvPr/>
        </p:nvPicPr>
        <p:blipFill>
          <a:blip r:embed="rId2" cstate="print"/>
          <a:srcRect/>
          <a:stretch>
            <a:fillRect/>
          </a:stretch>
        </p:blipFill>
        <p:spPr bwMode="auto">
          <a:xfrm>
            <a:off x="414338" y="2497138"/>
            <a:ext cx="688975" cy="774700"/>
          </a:xfrm>
          <a:prstGeom prst="rect">
            <a:avLst/>
          </a:prstGeom>
          <a:noFill/>
        </p:spPr>
      </p:pic>
    </p:spTree>
  </p:cSld>
  <p:clrMapOvr>
    <a:masterClrMapping/>
  </p:clrMapOvr>
  <p:transition xmlns:p14="http://schemas.microsoft.com/office/powerpoint/2010/mai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CA"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CA"/>
          </a:p>
        </p:txBody>
      </p:sp>
      <p:sp>
        <p:nvSpPr>
          <p:cNvPr id="4" name="Slide Number Placeholder 3"/>
          <p:cNvSpPr>
            <a:spLocks noGrp="1"/>
          </p:cNvSpPr>
          <p:nvPr>
            <p:ph type="sldNum" sz="quarter" idx="10"/>
          </p:nvPr>
        </p:nvSpPr>
        <p:spPr/>
        <p:txBody>
          <a:bodyPr/>
          <a:lstStyle>
            <a:lvl1pPr>
              <a:defRPr/>
            </a:lvl1pPr>
          </a:lstStyle>
          <a:p>
            <a:fld id="{DBD29594-73B8-4EA0-B2C0-FDA57E8BEFBD}" type="slidenum">
              <a:rPr lang="en-CA"/>
              <a:pPr/>
              <a:t>‹#›</a:t>
            </a:fld>
            <a:endParaRPr lang="en-CA"/>
          </a:p>
        </p:txBody>
      </p:sp>
    </p:spTree>
  </p:cSld>
  <p:clrMapOvr>
    <a:masterClrMapping/>
  </p:clrMapOvr>
  <p:transition xmlns:p14="http://schemas.microsoft.com/office/powerpoint/2010/mai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31013" y="274638"/>
            <a:ext cx="2124075" cy="5857875"/>
          </a:xfrm>
          <a:prstGeom prst="rect">
            <a:avLst/>
          </a:prstGeom>
        </p:spPr>
        <p:txBody>
          <a:bodyPr vert="eaVert"/>
          <a:lstStyle/>
          <a:p>
            <a:r>
              <a:rPr lang="en-CA" smtClean="0"/>
              <a:t>Click to edit Master title style</a:t>
            </a:r>
            <a:endParaRPr lang="en-CA"/>
          </a:p>
        </p:txBody>
      </p:sp>
      <p:sp>
        <p:nvSpPr>
          <p:cNvPr id="3" name="Vertical Text Placeholder 2"/>
          <p:cNvSpPr>
            <a:spLocks noGrp="1"/>
          </p:cNvSpPr>
          <p:nvPr>
            <p:ph type="body" orient="vert" idx="1"/>
          </p:nvPr>
        </p:nvSpPr>
        <p:spPr>
          <a:xfrm>
            <a:off x="457200" y="274638"/>
            <a:ext cx="6221413" cy="5857875"/>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CA"/>
          </a:p>
        </p:txBody>
      </p:sp>
      <p:sp>
        <p:nvSpPr>
          <p:cNvPr id="4" name="Slide Number Placeholder 3"/>
          <p:cNvSpPr>
            <a:spLocks noGrp="1"/>
          </p:cNvSpPr>
          <p:nvPr>
            <p:ph type="sldNum" sz="quarter" idx="10"/>
          </p:nvPr>
        </p:nvSpPr>
        <p:spPr/>
        <p:txBody>
          <a:bodyPr/>
          <a:lstStyle>
            <a:lvl1pPr>
              <a:defRPr/>
            </a:lvl1pPr>
          </a:lstStyle>
          <a:p>
            <a:fld id="{A30E8442-9509-4E5F-87B7-0A7DBE2FCDBD}" type="slidenum">
              <a:rPr lang="en-CA"/>
              <a:pPr/>
              <a:t>‹#›</a:t>
            </a:fld>
            <a:endParaRPr lang="en-CA"/>
          </a:p>
        </p:txBody>
      </p:sp>
    </p:spTree>
  </p:cSld>
  <p:clrMapOvr>
    <a:masterClrMapping/>
  </p:clrMapOvr>
  <p:transition xmlns:p14="http://schemas.microsoft.com/office/powerpoint/2010/main">
    <p:zo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2B3F890-3AA8-4841-9A17-D146A397A6C8}" type="datetimeFigureOut">
              <a:rPr lang="en-CA" smtClean="0"/>
              <a:t>12-02-13</a:t>
            </a:fld>
            <a:endParaRPr lang="en-CA"/>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CA"/>
          </a:p>
        </p:txBody>
      </p:sp>
      <p:sp>
        <p:nvSpPr>
          <p:cNvPr id="6" name="Slide Number Placeholder 5"/>
          <p:cNvSpPr>
            <a:spLocks noGrp="1"/>
          </p:cNvSpPr>
          <p:nvPr>
            <p:ph type="sldNum" sz="quarter" idx="12"/>
          </p:nvPr>
        </p:nvSpPr>
        <p:spPr/>
        <p:txBody>
          <a:bodyPr/>
          <a:lstStyle/>
          <a:p>
            <a:fld id="{00FC3EDA-B627-4DA0-B72D-0ED7CA61D841}" type="slidenum">
              <a:rPr lang="en-CA" smtClean="0"/>
              <a:t>‹#›</a:t>
            </a:fld>
            <a:endParaRPr lang="en-CA"/>
          </a:p>
        </p:txBody>
      </p:sp>
    </p:spTree>
    <p:extLst>
      <p:ext uri="{BB962C8B-B14F-4D97-AF65-F5344CB8AC3E}">
        <p14:creationId xmlns:p14="http://schemas.microsoft.com/office/powerpoint/2010/main" val="2192411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109" name="Rectangle 13"/>
          <p:cNvSpPr>
            <a:spLocks noGrp="1" noChangeArrowheads="1"/>
          </p:cNvSpPr>
          <p:nvPr>
            <p:ph type="subTitle" idx="1"/>
          </p:nvPr>
        </p:nvSpPr>
        <p:spPr>
          <a:xfrm>
            <a:off x="1371600" y="3886200"/>
            <a:ext cx="6400800" cy="1752600"/>
          </a:xfrm>
        </p:spPr>
        <p:txBody>
          <a:bodyPr/>
          <a:lstStyle>
            <a:lvl1pPr marL="0" indent="0" algn="ctr">
              <a:buFont typeface="Wingdings" charset="0"/>
              <a:buNone/>
              <a:defRPr/>
            </a:lvl1pPr>
          </a:lstStyle>
          <a:p>
            <a:pPr lvl="0"/>
            <a:r>
              <a:rPr lang="en-US" noProof="0" smtClean="0"/>
              <a:t>Click to edit Master subtitle style</a:t>
            </a:r>
          </a:p>
        </p:txBody>
      </p:sp>
      <p:sp>
        <p:nvSpPr>
          <p:cNvPr id="4110" name="Rectangle 14"/>
          <p:cNvSpPr>
            <a:spLocks noGrp="1" noChangeArrowheads="1"/>
          </p:cNvSpPr>
          <p:nvPr>
            <p:ph type="dt" sz="half" idx="2"/>
          </p:nvPr>
        </p:nvSpPr>
        <p:spPr bwMode="auto">
          <a:xfrm>
            <a:off x="7010400" y="6400800"/>
            <a:ext cx="1905000" cy="4572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defRPr sz="1400">
                <a:solidFill>
                  <a:schemeClr val="bg2"/>
                </a:solidFill>
                <a:latin typeface="+mn-lt"/>
              </a:defRPr>
            </a:lvl1pPr>
          </a:lstStyle>
          <a:p>
            <a:endParaRPr lang="en-US" smtClean="0">
              <a:solidFill>
                <a:srgbClr val="1C1C1C"/>
              </a:solidFill>
              <a:latin typeface="Tahoma"/>
              <a:ea typeface="ＭＳ Ｐゴシック" charset="0"/>
            </a:endParaRPr>
          </a:p>
        </p:txBody>
      </p:sp>
      <p:graphicFrame>
        <p:nvGraphicFramePr>
          <p:cNvPr id="4113" name="Object 17">
            <a:hlinkClick r:id="" action="ppaction://ole?verb=0"/>
          </p:cNvPr>
          <p:cNvGraphicFramePr>
            <a:graphicFrameLocks/>
          </p:cNvGraphicFramePr>
          <p:nvPr userDrawn="1"/>
        </p:nvGraphicFramePr>
        <p:xfrm>
          <a:off x="395288" y="2462213"/>
          <a:ext cx="671512" cy="738187"/>
        </p:xfrm>
        <a:graphic>
          <a:graphicData uri="http://schemas.openxmlformats.org/presentationml/2006/ole">
            <mc:AlternateContent xmlns:mc="http://schemas.openxmlformats.org/markup-compatibility/2006">
              <mc:Choice xmlns:v="urn:schemas-microsoft-com:vml" Requires="v">
                <p:oleObj spid="_x0000_s4111" name="Micrografx Windows Draw 5.0 Drawing" r:id="rId3" imgW="669600" imgH="736560" progId="Draw.Document.5">
                  <p:embed/>
                </p:oleObj>
              </mc:Choice>
              <mc:Fallback>
                <p:oleObj name="Micrografx Windows Draw 5.0 Drawing" r:id="rId3" imgW="669600" imgH="736560" progId="Draw.Document.5">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288" y="2462213"/>
                        <a:ext cx="671512"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pSp>
        <p:nvGrpSpPr>
          <p:cNvPr id="4135" name="Group 39"/>
          <p:cNvGrpSpPr>
            <a:grpSpLocks/>
          </p:cNvGrpSpPr>
          <p:nvPr userDrawn="1"/>
        </p:nvGrpSpPr>
        <p:grpSpPr bwMode="auto">
          <a:xfrm>
            <a:off x="-152400" y="6172200"/>
            <a:ext cx="2895600" cy="685800"/>
            <a:chOff x="-96" y="3888"/>
            <a:chExt cx="1824" cy="432"/>
          </a:xfrm>
        </p:grpSpPr>
        <p:grpSp>
          <p:nvGrpSpPr>
            <p:cNvPr id="4132" name="Group 36"/>
            <p:cNvGrpSpPr>
              <a:grpSpLocks/>
            </p:cNvGrpSpPr>
            <p:nvPr userDrawn="1"/>
          </p:nvGrpSpPr>
          <p:grpSpPr bwMode="auto">
            <a:xfrm>
              <a:off x="192" y="3888"/>
              <a:ext cx="480" cy="432"/>
              <a:chOff x="720" y="3456"/>
              <a:chExt cx="480" cy="432"/>
            </a:xfrm>
          </p:grpSpPr>
          <p:sp>
            <p:nvSpPr>
              <p:cNvPr id="4115" name="Rectangle 19"/>
              <p:cNvSpPr>
                <a:spLocks noChangeArrowheads="1"/>
              </p:cNvSpPr>
              <p:nvPr userDrawn="1"/>
            </p:nvSpPr>
            <p:spPr bwMode="auto">
              <a:xfrm>
                <a:off x="720" y="3456"/>
                <a:ext cx="288" cy="19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mtClean="0">
                  <a:solidFill>
                    <a:srgbClr val="000000"/>
                  </a:solidFill>
                  <a:latin typeface="Times New Roman" charset="0"/>
                  <a:ea typeface="ＭＳ Ｐゴシック" charset="0"/>
                </a:endParaRPr>
              </a:p>
            </p:txBody>
          </p:sp>
          <p:sp>
            <p:nvSpPr>
              <p:cNvPr id="4127" name="Rectangle 31"/>
              <p:cNvSpPr>
                <a:spLocks noChangeArrowheads="1"/>
              </p:cNvSpPr>
              <p:nvPr userDrawn="1"/>
            </p:nvSpPr>
            <p:spPr bwMode="auto">
              <a:xfrm>
                <a:off x="816" y="3552"/>
                <a:ext cx="288" cy="192"/>
              </a:xfrm>
              <a:prstGeom prst="rect">
                <a:avLst/>
              </a:prstGeom>
              <a:gradFill rotWithShape="0">
                <a:gsLst>
                  <a:gs pos="0">
                    <a:schemeClr val="hlink"/>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mtClean="0">
                  <a:solidFill>
                    <a:srgbClr val="000000"/>
                  </a:solidFill>
                  <a:latin typeface="Times New Roman" charset="0"/>
                  <a:ea typeface="ＭＳ Ｐゴシック" charset="0"/>
                </a:endParaRPr>
              </a:p>
            </p:txBody>
          </p:sp>
          <p:sp>
            <p:nvSpPr>
              <p:cNvPr id="4128" name="Rectangle 32"/>
              <p:cNvSpPr>
                <a:spLocks noChangeArrowheads="1"/>
              </p:cNvSpPr>
              <p:nvPr userDrawn="1"/>
            </p:nvSpPr>
            <p:spPr bwMode="auto">
              <a:xfrm>
                <a:off x="912" y="3696"/>
                <a:ext cx="288" cy="192"/>
              </a:xfrm>
              <a:prstGeom prst="rect">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mtClean="0">
                  <a:solidFill>
                    <a:srgbClr val="000000"/>
                  </a:solidFill>
                  <a:latin typeface="Times New Roman" charset="0"/>
                  <a:ea typeface="ＭＳ Ｐゴシック" charset="0"/>
                </a:endParaRPr>
              </a:p>
            </p:txBody>
          </p:sp>
        </p:grpSp>
        <p:sp>
          <p:nvSpPr>
            <p:cNvPr id="4117" name="Rectangle 21"/>
            <p:cNvSpPr>
              <a:spLocks noChangeArrowheads="1"/>
            </p:cNvSpPr>
            <p:nvPr userDrawn="1"/>
          </p:nvSpPr>
          <p:spPr bwMode="auto">
            <a:xfrm>
              <a:off x="-96" y="3888"/>
              <a:ext cx="182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b"/>
            <a:lstStyle/>
            <a:p>
              <a:pPr algn="ctr"/>
              <a:r>
                <a:rPr lang="en-US" sz="1200" b="1" i="1" smtClean="0">
                  <a:solidFill>
                    <a:srgbClr val="000066"/>
                  </a:solidFill>
                  <a:latin typeface="Garamond" charset="0"/>
                  <a:ea typeface="ＭＳ Ｐゴシック" charset="0"/>
                </a:rPr>
                <a:t>The Brondesbury Group</a:t>
              </a:r>
              <a:endParaRPr lang="en-US" sz="1200" smtClean="0">
                <a:solidFill>
                  <a:srgbClr val="000066"/>
                </a:solidFill>
                <a:latin typeface="Tahoma" charset="0"/>
                <a:ea typeface="ＭＳ Ｐゴシック" charset="0"/>
              </a:endParaRPr>
            </a:p>
          </p:txBody>
        </p:sp>
      </p:grpSp>
      <p:grpSp>
        <p:nvGrpSpPr>
          <p:cNvPr id="4137" name="Group 41"/>
          <p:cNvGrpSpPr>
            <a:grpSpLocks/>
          </p:cNvGrpSpPr>
          <p:nvPr userDrawn="1"/>
        </p:nvGrpSpPr>
        <p:grpSpPr bwMode="auto">
          <a:xfrm>
            <a:off x="381000" y="1981200"/>
            <a:ext cx="8226425" cy="1524000"/>
            <a:chOff x="240" y="1248"/>
            <a:chExt cx="5182" cy="960"/>
          </a:xfrm>
        </p:grpSpPr>
        <p:sp>
          <p:nvSpPr>
            <p:cNvPr id="4123" name="Rectangle 27"/>
            <p:cNvSpPr>
              <a:spLocks noChangeArrowheads="1"/>
            </p:cNvSpPr>
            <p:nvPr userDrawn="1"/>
          </p:nvSpPr>
          <p:spPr bwMode="gray">
            <a:xfrm>
              <a:off x="240" y="2112"/>
              <a:ext cx="5182" cy="20"/>
            </a:xfrm>
            <a:prstGeom prst="rect">
              <a:avLst/>
            </a:prstGeom>
            <a:solidFill>
              <a:schemeClr val="accent2"/>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kumimoji="1" lang="en-CA" smtClean="0">
                <a:solidFill>
                  <a:srgbClr val="000000"/>
                </a:solidFill>
                <a:latin typeface="Tahoma" charset="0"/>
                <a:ea typeface="ＭＳ Ｐゴシック" charset="0"/>
              </a:endParaRPr>
            </a:p>
          </p:txBody>
        </p:sp>
        <p:sp>
          <p:nvSpPr>
            <p:cNvPr id="4136" name="Line 40"/>
            <p:cNvSpPr>
              <a:spLocks noChangeShapeType="1"/>
            </p:cNvSpPr>
            <p:nvPr userDrawn="1"/>
          </p:nvSpPr>
          <p:spPr bwMode="auto">
            <a:xfrm>
              <a:off x="720" y="1248"/>
              <a:ext cx="0" cy="960"/>
            </a:xfrm>
            <a:prstGeom prst="line">
              <a:avLst/>
            </a:prstGeom>
            <a:noFill/>
            <a:ln w="38100">
              <a:solidFill>
                <a:schemeClr val="hlink"/>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en-US" smtClean="0">
                <a:solidFill>
                  <a:srgbClr val="000000"/>
                </a:solidFill>
                <a:latin typeface="Times New Roman" charset="0"/>
                <a:ea typeface="ＭＳ Ｐゴシック" charset="0"/>
              </a:endParaRPr>
            </a:p>
          </p:txBody>
        </p:sp>
      </p:grpSp>
    </p:spTree>
    <p:extLst>
      <p:ext uri="{BB962C8B-B14F-4D97-AF65-F5344CB8AC3E}">
        <p14:creationId xmlns:p14="http://schemas.microsoft.com/office/powerpoint/2010/main" val="13044756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1A88B740-25EA-BA48-A13C-A4F759C5E342}" type="slidenum">
              <a:rPr lang="en-US">
                <a:solidFill>
                  <a:srgbClr val="000000"/>
                </a:solidFill>
                <a:latin typeface="Tahoma"/>
              </a:rPr>
              <a:pPr/>
              <a:t>‹#›</a:t>
            </a:fld>
            <a:endParaRPr lang="en-US">
              <a:solidFill>
                <a:srgbClr val="000000"/>
              </a:solidFill>
              <a:latin typeface="Tahoma"/>
            </a:endParaRPr>
          </a:p>
        </p:txBody>
      </p:sp>
    </p:spTree>
    <p:extLst>
      <p:ext uri="{BB962C8B-B14F-4D97-AF65-F5344CB8AC3E}">
        <p14:creationId xmlns:p14="http://schemas.microsoft.com/office/powerpoint/2010/main" val="25880295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vert="horz" anchor="t"/>
          <a:lstStyle>
            <a:lvl1pPr algn="l">
              <a:defRPr sz="4000" b="1" cap="all"/>
            </a:lvl1pPr>
          </a:lstStyle>
          <a:p>
            <a:r>
              <a:rPr lang="en-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CA"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3139005D-34C3-E540-9190-8DBBF32F80D6}" type="slidenum">
              <a:rPr lang="en-US">
                <a:solidFill>
                  <a:srgbClr val="000000"/>
                </a:solidFill>
                <a:latin typeface="Tahoma"/>
              </a:rPr>
              <a:pPr/>
              <a:t>‹#›</a:t>
            </a:fld>
            <a:endParaRPr lang="en-US">
              <a:solidFill>
                <a:srgbClr val="000000"/>
              </a:solidFill>
              <a:latin typeface="Tahoma"/>
            </a:endParaRPr>
          </a:p>
        </p:txBody>
      </p:sp>
    </p:spTree>
    <p:extLst>
      <p:ext uri="{BB962C8B-B14F-4D97-AF65-F5344CB8AC3E}">
        <p14:creationId xmlns:p14="http://schemas.microsoft.com/office/powerpoint/2010/main" val="10430467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CA"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DD50EB0F-CAC2-1249-9DF1-FD2A08277579}" type="slidenum">
              <a:rPr lang="en-US">
                <a:solidFill>
                  <a:srgbClr val="000000"/>
                </a:solidFill>
                <a:latin typeface="Tahoma"/>
              </a:rPr>
              <a:pPr/>
              <a:t>‹#›</a:t>
            </a:fld>
            <a:endParaRPr lang="en-US">
              <a:solidFill>
                <a:srgbClr val="000000"/>
              </a:solidFill>
              <a:latin typeface="Tahoma"/>
            </a:endParaRPr>
          </a:p>
        </p:txBody>
      </p:sp>
    </p:spTree>
    <p:extLst>
      <p:ext uri="{BB962C8B-B14F-4D97-AF65-F5344CB8AC3E}">
        <p14:creationId xmlns:p14="http://schemas.microsoft.com/office/powerpoint/2010/main" val="30011158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38E2BEDF-35B2-0D48-825B-68E01D45E021}" type="slidenum">
              <a:rPr lang="en-US">
                <a:solidFill>
                  <a:srgbClr val="000000"/>
                </a:solidFill>
                <a:latin typeface="Tahoma"/>
              </a:rPr>
              <a:pPr/>
              <a:t>‹#›</a:t>
            </a:fld>
            <a:endParaRPr lang="en-US">
              <a:solidFill>
                <a:srgbClr val="000000"/>
              </a:solidFill>
              <a:latin typeface="Tahoma"/>
            </a:endParaRPr>
          </a:p>
        </p:txBody>
      </p:sp>
    </p:spTree>
    <p:extLst>
      <p:ext uri="{BB962C8B-B14F-4D97-AF65-F5344CB8AC3E}">
        <p14:creationId xmlns:p14="http://schemas.microsoft.com/office/powerpoint/2010/main" val="7740093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CA"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00632BCD-8274-F64B-994A-202ACFC43E92}" type="slidenum">
              <a:rPr lang="en-US">
                <a:solidFill>
                  <a:srgbClr val="000000"/>
                </a:solidFill>
                <a:latin typeface="Tahoma"/>
              </a:rPr>
              <a:pPr/>
              <a:t>‹#›</a:t>
            </a:fld>
            <a:endParaRPr lang="en-US">
              <a:solidFill>
                <a:srgbClr val="000000"/>
              </a:solidFill>
              <a:latin typeface="Tahoma"/>
            </a:endParaRPr>
          </a:p>
        </p:txBody>
      </p:sp>
    </p:spTree>
    <p:extLst>
      <p:ext uri="{BB962C8B-B14F-4D97-AF65-F5344CB8AC3E}">
        <p14:creationId xmlns:p14="http://schemas.microsoft.com/office/powerpoint/2010/main" val="32381017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7EF06F0C-881E-964B-B801-1A37CB1A1D5E}" type="slidenum">
              <a:rPr lang="en-US">
                <a:solidFill>
                  <a:srgbClr val="000000"/>
                </a:solidFill>
                <a:latin typeface="Tahoma"/>
              </a:rPr>
              <a:pPr/>
              <a:t>‹#›</a:t>
            </a:fld>
            <a:endParaRPr lang="en-US">
              <a:solidFill>
                <a:srgbClr val="000000"/>
              </a:solidFill>
              <a:latin typeface="Tahoma"/>
            </a:endParaRPr>
          </a:p>
        </p:txBody>
      </p:sp>
    </p:spTree>
    <p:extLst>
      <p:ext uri="{BB962C8B-B14F-4D97-AF65-F5344CB8AC3E}">
        <p14:creationId xmlns:p14="http://schemas.microsoft.com/office/powerpoint/2010/main" val="2737105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95400" y="901700"/>
            <a:ext cx="7188200" cy="795338"/>
          </a:xfrm>
          <a:prstGeom prst="rect">
            <a:avLst/>
          </a:prstGeom>
        </p:spPr>
        <p:txBody>
          <a:bodyPr/>
          <a:lstStyle/>
          <a:p>
            <a:r>
              <a:rPr lang="en-CA" smtClean="0"/>
              <a:t>Click to edit Master title style</a:t>
            </a:r>
            <a:endParaRPr lang="en-CA" dirty="0"/>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CA" dirty="0"/>
          </a:p>
        </p:txBody>
      </p:sp>
      <p:sp>
        <p:nvSpPr>
          <p:cNvPr id="4" name="Slide Number Placeholder 3"/>
          <p:cNvSpPr>
            <a:spLocks noGrp="1"/>
          </p:cNvSpPr>
          <p:nvPr>
            <p:ph type="sldNum" sz="quarter" idx="10"/>
          </p:nvPr>
        </p:nvSpPr>
        <p:spPr/>
        <p:txBody>
          <a:bodyPr/>
          <a:lstStyle>
            <a:lvl1pPr>
              <a:defRPr/>
            </a:lvl1pPr>
          </a:lstStyle>
          <a:p>
            <a:fld id="{99A5B3A7-D4EE-42FF-BA9E-1B5615228A67}" type="slidenum">
              <a:rPr lang="en-CA"/>
              <a:pPr/>
              <a:t>‹#›</a:t>
            </a:fld>
            <a:endParaRPr lang="en-CA"/>
          </a:p>
        </p:txBody>
      </p:sp>
    </p:spTree>
  </p:cSld>
  <p:clrMapOvr>
    <a:masterClrMapping/>
  </p:clrMapOvr>
  <p:transition xmlns:p14="http://schemas.microsoft.com/office/powerpoint/2010/main">
    <p:zoom/>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vert="horz" anchor="b"/>
          <a:lstStyle>
            <a:lvl1pPr algn="l">
              <a:defRPr sz="2000" b="1"/>
            </a:lvl1pPr>
          </a:lstStyle>
          <a:p>
            <a:r>
              <a:rPr lang="en-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79BAED2F-DA21-CF46-BEE1-765469875827}" type="slidenum">
              <a:rPr lang="en-US">
                <a:solidFill>
                  <a:srgbClr val="000000"/>
                </a:solidFill>
                <a:latin typeface="Tahoma"/>
              </a:rPr>
              <a:pPr/>
              <a:t>‹#›</a:t>
            </a:fld>
            <a:endParaRPr lang="en-US">
              <a:solidFill>
                <a:srgbClr val="000000"/>
              </a:solidFill>
              <a:latin typeface="Tahoma"/>
            </a:endParaRPr>
          </a:p>
        </p:txBody>
      </p:sp>
    </p:spTree>
    <p:extLst>
      <p:ext uri="{BB962C8B-B14F-4D97-AF65-F5344CB8AC3E}">
        <p14:creationId xmlns:p14="http://schemas.microsoft.com/office/powerpoint/2010/main" val="8755073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vert="horz" anchor="b"/>
          <a:lstStyle>
            <a:lvl1pPr algn="l">
              <a:defRPr sz="2000" b="1"/>
            </a:lvl1pPr>
          </a:lstStyle>
          <a:p>
            <a:r>
              <a:rPr lang="en-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9E8C4AE4-A2F3-E844-B902-FEA0C6CB6C0F}" type="slidenum">
              <a:rPr lang="en-US">
                <a:solidFill>
                  <a:srgbClr val="000000"/>
                </a:solidFill>
                <a:latin typeface="Tahoma"/>
              </a:rPr>
              <a:pPr/>
              <a:t>‹#›</a:t>
            </a:fld>
            <a:endParaRPr lang="en-US">
              <a:solidFill>
                <a:srgbClr val="000000"/>
              </a:solidFill>
              <a:latin typeface="Tahoma"/>
            </a:endParaRPr>
          </a:p>
        </p:txBody>
      </p:sp>
    </p:spTree>
    <p:extLst>
      <p:ext uri="{BB962C8B-B14F-4D97-AF65-F5344CB8AC3E}">
        <p14:creationId xmlns:p14="http://schemas.microsoft.com/office/powerpoint/2010/main" val="26185014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5506FCDD-1F67-4B49-BF1B-DDAFF288F31E}" type="slidenum">
              <a:rPr lang="en-US">
                <a:solidFill>
                  <a:srgbClr val="000000"/>
                </a:solidFill>
                <a:latin typeface="Tahoma"/>
              </a:rPr>
              <a:pPr/>
              <a:t>‹#›</a:t>
            </a:fld>
            <a:endParaRPr lang="en-US">
              <a:solidFill>
                <a:srgbClr val="000000"/>
              </a:solidFill>
              <a:latin typeface="Tahoma"/>
            </a:endParaRPr>
          </a:p>
        </p:txBody>
      </p:sp>
    </p:spTree>
    <p:extLst>
      <p:ext uri="{BB962C8B-B14F-4D97-AF65-F5344CB8AC3E}">
        <p14:creationId xmlns:p14="http://schemas.microsoft.com/office/powerpoint/2010/main" val="10221954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31013" y="274638"/>
            <a:ext cx="2124075" cy="5857875"/>
          </a:xfrm>
          <a:prstGeom prst="rect">
            <a:avLst/>
          </a:prstGeo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457200" y="274638"/>
            <a:ext cx="6221413" cy="5857875"/>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F1C80C15-205A-7748-98B9-B6F1C09AB99A}" type="slidenum">
              <a:rPr lang="en-US">
                <a:solidFill>
                  <a:srgbClr val="000000"/>
                </a:solidFill>
                <a:latin typeface="Tahoma"/>
              </a:rPr>
              <a:pPr/>
              <a:t>‹#›</a:t>
            </a:fld>
            <a:endParaRPr lang="en-US">
              <a:solidFill>
                <a:srgbClr val="000000"/>
              </a:solidFill>
              <a:latin typeface="Tahoma"/>
            </a:endParaRPr>
          </a:p>
        </p:txBody>
      </p:sp>
    </p:spTree>
    <p:extLst>
      <p:ext uri="{BB962C8B-B14F-4D97-AF65-F5344CB8AC3E}">
        <p14:creationId xmlns:p14="http://schemas.microsoft.com/office/powerpoint/2010/main" val="3777268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CA"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CA"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68BA87BA-460D-4937-9EF6-F01D2C7D7716}" type="slidenum">
              <a:rPr lang="en-CA"/>
              <a:pPr/>
              <a:t>‹#›</a:t>
            </a:fld>
            <a:endParaRPr lang="en-CA"/>
          </a:p>
        </p:txBody>
      </p:sp>
    </p:spTree>
  </p:cSld>
  <p:clrMapOvr>
    <a:masterClrMapping/>
  </p:clrMapOvr>
  <p:transition xmlns:p14="http://schemas.microsoft.com/office/powerpoint/2010/mai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397000" y="825500"/>
            <a:ext cx="7289800" cy="846138"/>
          </a:xfrm>
          <a:prstGeom prst="rect">
            <a:avLst/>
          </a:prstGeom>
        </p:spPr>
        <p:txBody>
          <a:bodyPr/>
          <a:lstStyle>
            <a:lvl1pPr>
              <a:defRPr sz="4000"/>
            </a:lvl1pPr>
          </a:lstStyle>
          <a:p>
            <a:r>
              <a:rPr lang="en-CA" smtClean="0"/>
              <a:t>Click to edit Master title style</a:t>
            </a:r>
            <a:endParaRPr lang="en-CA" dirty="0"/>
          </a:p>
        </p:txBody>
      </p:sp>
      <p:sp>
        <p:nvSpPr>
          <p:cNvPr id="3" name="Content Placeholder 2"/>
          <p:cNvSpPr>
            <a:spLocks noGrp="1"/>
          </p:cNvSpPr>
          <p:nvPr>
            <p:ph sz="half" idx="1"/>
          </p:nvPr>
        </p:nvSpPr>
        <p:spPr>
          <a:xfrm>
            <a:off x="1182688" y="2017713"/>
            <a:ext cx="3810000" cy="411480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CA" dirty="0"/>
          </a:p>
        </p:txBody>
      </p:sp>
      <p:sp>
        <p:nvSpPr>
          <p:cNvPr id="4" name="Content Placeholder 3"/>
          <p:cNvSpPr>
            <a:spLocks noGrp="1"/>
          </p:cNvSpPr>
          <p:nvPr>
            <p:ph sz="half" idx="2"/>
          </p:nvPr>
        </p:nvSpPr>
        <p:spPr>
          <a:xfrm>
            <a:off x="5145088" y="2017713"/>
            <a:ext cx="3810000" cy="411480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CA" dirty="0"/>
          </a:p>
        </p:txBody>
      </p:sp>
      <p:sp>
        <p:nvSpPr>
          <p:cNvPr id="5" name="Slide Number Placeholder 4"/>
          <p:cNvSpPr>
            <a:spLocks noGrp="1"/>
          </p:cNvSpPr>
          <p:nvPr>
            <p:ph type="sldNum" sz="quarter" idx="10"/>
          </p:nvPr>
        </p:nvSpPr>
        <p:spPr/>
        <p:txBody>
          <a:bodyPr/>
          <a:lstStyle>
            <a:lvl1pPr>
              <a:defRPr/>
            </a:lvl1pPr>
          </a:lstStyle>
          <a:p>
            <a:fld id="{26CF291B-206A-4A32-8181-18E7412A395D}" type="slidenum">
              <a:rPr lang="en-CA"/>
              <a:pPr/>
              <a:t>‹#›</a:t>
            </a:fld>
            <a:endParaRPr lang="en-CA"/>
          </a:p>
        </p:txBody>
      </p:sp>
    </p:spTree>
  </p:cSld>
  <p:clrMapOvr>
    <a:masterClrMapping/>
  </p:clrMapOvr>
  <p:transition xmlns:p14="http://schemas.microsoft.com/office/powerpoint/2010/mai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CA"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CA"/>
          </a:p>
        </p:txBody>
      </p:sp>
      <p:sp>
        <p:nvSpPr>
          <p:cNvPr id="7" name="Slide Number Placeholder 6"/>
          <p:cNvSpPr>
            <a:spLocks noGrp="1"/>
          </p:cNvSpPr>
          <p:nvPr>
            <p:ph type="sldNum" sz="quarter" idx="10"/>
          </p:nvPr>
        </p:nvSpPr>
        <p:spPr/>
        <p:txBody>
          <a:bodyPr/>
          <a:lstStyle>
            <a:lvl1pPr>
              <a:defRPr/>
            </a:lvl1pPr>
          </a:lstStyle>
          <a:p>
            <a:fld id="{8712887B-C0C5-4180-A633-169DBE8990DD}" type="slidenum">
              <a:rPr lang="en-CA"/>
              <a:pPr/>
              <a:t>‹#›</a:t>
            </a:fld>
            <a:endParaRPr lang="en-CA"/>
          </a:p>
        </p:txBody>
      </p:sp>
    </p:spTree>
  </p:cSld>
  <p:clrMapOvr>
    <a:masterClrMapping/>
  </p:clrMapOvr>
  <p:transition xmlns:p14="http://schemas.microsoft.com/office/powerpoint/2010/mai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CA" smtClean="0"/>
              <a:t>Click to edit Master title style</a:t>
            </a:r>
            <a:endParaRPr lang="en-CA"/>
          </a:p>
        </p:txBody>
      </p:sp>
      <p:sp>
        <p:nvSpPr>
          <p:cNvPr id="3" name="Slide Number Placeholder 2"/>
          <p:cNvSpPr>
            <a:spLocks noGrp="1"/>
          </p:cNvSpPr>
          <p:nvPr>
            <p:ph type="sldNum" sz="quarter" idx="10"/>
          </p:nvPr>
        </p:nvSpPr>
        <p:spPr/>
        <p:txBody>
          <a:bodyPr/>
          <a:lstStyle>
            <a:lvl1pPr>
              <a:defRPr/>
            </a:lvl1pPr>
          </a:lstStyle>
          <a:p>
            <a:fld id="{36E8E02F-5C44-4D8F-8F63-7302E6D23E95}" type="slidenum">
              <a:rPr lang="en-CA"/>
              <a:pPr/>
              <a:t>‹#›</a:t>
            </a:fld>
            <a:endParaRPr lang="en-CA"/>
          </a:p>
        </p:txBody>
      </p:sp>
    </p:spTree>
  </p:cSld>
  <p:clrMapOvr>
    <a:masterClrMapping/>
  </p:clrMapOvr>
  <p:transition xmlns:p14="http://schemas.microsoft.com/office/powerpoint/2010/mai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C847A950-C98B-4AF6-A081-E566F86CDE14}" type="slidenum">
              <a:rPr lang="en-CA"/>
              <a:pPr/>
              <a:t>‹#›</a:t>
            </a:fld>
            <a:endParaRPr lang="en-CA"/>
          </a:p>
        </p:txBody>
      </p:sp>
    </p:spTree>
  </p:cSld>
  <p:clrMapOvr>
    <a:masterClrMapping/>
  </p:clrMapOvr>
  <p:transition xmlns:p14="http://schemas.microsoft.com/office/powerpoint/2010/mai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CA"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BBA34F25-87B2-495E-A28C-D04156B07993}" type="slidenum">
              <a:rPr lang="en-CA"/>
              <a:pPr/>
              <a:t>‹#›</a:t>
            </a:fld>
            <a:endParaRPr lang="en-CA"/>
          </a:p>
        </p:txBody>
      </p:sp>
    </p:spTree>
  </p:cSld>
  <p:clrMapOvr>
    <a:masterClrMapping/>
  </p:clrMapOvr>
  <p:transition xmlns:p14="http://schemas.microsoft.com/office/powerpoint/2010/mai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CA"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30C73F46-D9FA-4B43-A393-9EEDB8CE6212}" type="slidenum">
              <a:rPr lang="en-CA"/>
              <a:pPr/>
              <a:t>‹#›</a:t>
            </a:fld>
            <a:endParaRPr lang="en-CA"/>
          </a:p>
        </p:txBody>
      </p:sp>
    </p:spTree>
  </p:cSld>
  <p:clrMapOvr>
    <a:masterClrMapping/>
  </p:clrMapOvr>
  <p:transition xmlns:p14="http://schemas.microsoft.com/office/powerpoint/2010/main">
    <p:zoom/>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theme" Target="../theme/theme2.xml"/><Relationship Id="rId13" Type="http://schemas.openxmlformats.org/officeDocument/2006/relationships/vmlDrawing" Target="../drawings/vmlDrawing1.vml"/><Relationship Id="rId14" Type="http://schemas.openxmlformats.org/officeDocument/2006/relationships/oleObject" Target="../embeddings/oleObject1.bin"/><Relationship Id="rId15" Type="http://schemas.openxmlformats.org/officeDocument/2006/relationships/image" Target="../media/image2.wmf"/><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82"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CA" dirty="0" smtClean="0"/>
          </a:p>
        </p:txBody>
      </p:sp>
      <p:sp>
        <p:nvSpPr>
          <p:cNvPr id="3085" name="Rectangle 13"/>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atin typeface="+mn-lt"/>
              </a:defRPr>
            </a:lvl1pPr>
          </a:lstStyle>
          <a:p>
            <a:fld id="{98565A66-94EE-4306-8693-2109598B6E3F}" type="slidenum">
              <a:rPr lang="en-CA"/>
              <a:pPr/>
              <a:t>‹#›</a:t>
            </a:fld>
            <a:endParaRPr lang="en-CA"/>
          </a:p>
        </p:txBody>
      </p:sp>
      <p:grpSp>
        <p:nvGrpSpPr>
          <p:cNvPr id="3120" name="Group 48"/>
          <p:cNvGrpSpPr>
            <a:grpSpLocks/>
          </p:cNvGrpSpPr>
          <p:nvPr/>
        </p:nvGrpSpPr>
        <p:grpSpPr bwMode="auto">
          <a:xfrm>
            <a:off x="0" y="6172200"/>
            <a:ext cx="2895600" cy="685800"/>
            <a:chOff x="-96" y="3888"/>
            <a:chExt cx="1824" cy="432"/>
          </a:xfrm>
        </p:grpSpPr>
        <p:grpSp>
          <p:nvGrpSpPr>
            <p:cNvPr id="3121" name="Group 49"/>
            <p:cNvGrpSpPr>
              <a:grpSpLocks/>
            </p:cNvGrpSpPr>
            <p:nvPr userDrawn="1"/>
          </p:nvGrpSpPr>
          <p:grpSpPr bwMode="auto">
            <a:xfrm>
              <a:off x="192" y="3888"/>
              <a:ext cx="480" cy="432"/>
              <a:chOff x="720" y="3456"/>
              <a:chExt cx="480" cy="432"/>
            </a:xfrm>
          </p:grpSpPr>
          <p:sp>
            <p:nvSpPr>
              <p:cNvPr id="3122" name="Rectangle 50"/>
              <p:cNvSpPr>
                <a:spLocks noChangeArrowheads="1"/>
              </p:cNvSpPr>
              <p:nvPr userDrawn="1"/>
            </p:nvSpPr>
            <p:spPr bwMode="auto">
              <a:xfrm>
                <a:off x="720" y="3456"/>
                <a:ext cx="288" cy="19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CA"/>
              </a:p>
            </p:txBody>
          </p:sp>
          <p:sp>
            <p:nvSpPr>
              <p:cNvPr id="3123" name="Rectangle 51"/>
              <p:cNvSpPr>
                <a:spLocks noChangeArrowheads="1"/>
              </p:cNvSpPr>
              <p:nvPr userDrawn="1"/>
            </p:nvSpPr>
            <p:spPr bwMode="auto">
              <a:xfrm>
                <a:off x="816" y="3552"/>
                <a:ext cx="288" cy="192"/>
              </a:xfrm>
              <a:prstGeom prst="rect">
                <a:avLst/>
              </a:prstGeom>
              <a:gradFill rotWithShape="0">
                <a:gsLst>
                  <a:gs pos="0">
                    <a:schemeClr val="hlink"/>
                  </a:gs>
                  <a:gs pos="100000">
                    <a:schemeClr val="bg1"/>
                  </a:gs>
                </a:gsLst>
                <a:lin ang="5400000" scaled="1"/>
              </a:gradFill>
              <a:ln w="9525">
                <a:noFill/>
                <a:miter lim="800000"/>
                <a:headEnd/>
                <a:tailEnd/>
              </a:ln>
              <a:effectLst/>
            </p:spPr>
            <p:txBody>
              <a:bodyPr wrap="none" anchor="ctr"/>
              <a:lstStyle/>
              <a:p>
                <a:endParaRPr lang="en-CA"/>
              </a:p>
            </p:txBody>
          </p:sp>
          <p:sp>
            <p:nvSpPr>
              <p:cNvPr id="3124" name="Rectangle 52"/>
              <p:cNvSpPr>
                <a:spLocks noChangeArrowheads="1"/>
              </p:cNvSpPr>
              <p:nvPr userDrawn="1"/>
            </p:nvSpPr>
            <p:spPr bwMode="auto">
              <a:xfrm>
                <a:off x="912" y="3696"/>
                <a:ext cx="288" cy="192"/>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endParaRPr lang="en-CA"/>
              </a:p>
            </p:txBody>
          </p:sp>
        </p:grpSp>
        <p:sp>
          <p:nvSpPr>
            <p:cNvPr id="3125" name="Rectangle 53"/>
            <p:cNvSpPr>
              <a:spLocks noChangeArrowheads="1"/>
            </p:cNvSpPr>
            <p:nvPr userDrawn="1"/>
          </p:nvSpPr>
          <p:spPr bwMode="auto">
            <a:xfrm>
              <a:off x="-96" y="3888"/>
              <a:ext cx="1824" cy="288"/>
            </a:xfrm>
            <a:prstGeom prst="rect">
              <a:avLst/>
            </a:prstGeom>
            <a:noFill/>
            <a:ln w="9525">
              <a:noFill/>
              <a:miter lim="800000"/>
              <a:headEnd/>
              <a:tailEnd/>
            </a:ln>
            <a:effectLst/>
          </p:spPr>
          <p:txBody>
            <a:bodyPr anchor="b"/>
            <a:lstStyle/>
            <a:p>
              <a:pPr algn="ctr"/>
              <a:r>
                <a:rPr lang="en-CA" sz="1200" b="1" i="1">
                  <a:solidFill>
                    <a:srgbClr val="000066"/>
                  </a:solidFill>
                  <a:latin typeface="Garamond" pitchFamily="18" charset="0"/>
                </a:rPr>
                <a:t>The Brondesbury Group</a:t>
              </a:r>
              <a:endParaRPr lang="en-CA" sz="1200">
                <a:solidFill>
                  <a:srgbClr val="000066"/>
                </a:solidFill>
                <a:latin typeface="Tahoma" pitchFamily="34" charset="0"/>
              </a:endParaRPr>
            </a:p>
          </p:txBody>
        </p:sp>
      </p:grpSp>
      <p:grpSp>
        <p:nvGrpSpPr>
          <p:cNvPr id="3126" name="Group 54"/>
          <p:cNvGrpSpPr>
            <a:grpSpLocks/>
          </p:cNvGrpSpPr>
          <p:nvPr/>
        </p:nvGrpSpPr>
        <p:grpSpPr bwMode="auto">
          <a:xfrm>
            <a:off x="381000" y="457200"/>
            <a:ext cx="8226425" cy="1524000"/>
            <a:chOff x="240" y="1248"/>
            <a:chExt cx="5182" cy="960"/>
          </a:xfrm>
        </p:grpSpPr>
        <p:sp>
          <p:nvSpPr>
            <p:cNvPr id="3127" name="Rectangle 55"/>
            <p:cNvSpPr>
              <a:spLocks noChangeArrowheads="1"/>
            </p:cNvSpPr>
            <p:nvPr userDrawn="1"/>
          </p:nvSpPr>
          <p:spPr bwMode="gray">
            <a:xfrm>
              <a:off x="240" y="2112"/>
              <a:ext cx="5182" cy="20"/>
            </a:xfrm>
            <a:prstGeom prst="rect">
              <a:avLst/>
            </a:prstGeom>
            <a:solidFill>
              <a:schemeClr val="accent2"/>
            </a:solidFill>
            <a:ln w="9525">
              <a:noFill/>
              <a:miter lim="800000"/>
              <a:headEnd/>
              <a:tailEnd/>
            </a:ln>
            <a:effectLst/>
          </p:spPr>
          <p:txBody>
            <a:bodyPr wrap="none" anchor="ctr"/>
            <a:lstStyle/>
            <a:p>
              <a:pPr algn="ctr"/>
              <a:endParaRPr kumimoji="1" lang="en-CA">
                <a:latin typeface="Tahoma" pitchFamily="34" charset="0"/>
              </a:endParaRPr>
            </a:p>
          </p:txBody>
        </p:sp>
        <p:sp>
          <p:nvSpPr>
            <p:cNvPr id="3128" name="Line 56"/>
            <p:cNvSpPr>
              <a:spLocks noChangeShapeType="1"/>
            </p:cNvSpPr>
            <p:nvPr userDrawn="1"/>
          </p:nvSpPr>
          <p:spPr bwMode="auto">
            <a:xfrm>
              <a:off x="720" y="1248"/>
              <a:ext cx="0" cy="960"/>
            </a:xfrm>
            <a:prstGeom prst="line">
              <a:avLst/>
            </a:prstGeom>
            <a:noFill/>
            <a:ln w="38100">
              <a:solidFill>
                <a:schemeClr val="hlink"/>
              </a:solidFill>
              <a:miter lim="800000"/>
              <a:headEnd/>
              <a:tailEnd/>
            </a:ln>
            <a:effectLst/>
          </p:spPr>
          <p:txBody>
            <a:bodyPr wrap="none"/>
            <a:lstStyle/>
            <a:p>
              <a:endParaRPr lang="en-CA"/>
            </a:p>
          </p:txBody>
        </p:sp>
      </p:grpSp>
      <p:pic>
        <p:nvPicPr>
          <p:cNvPr id="3131" name="Picture 59" descr="windows3blue3"/>
          <p:cNvPicPr>
            <a:picLocks noChangeAspect="1" noChangeArrowheads="1"/>
          </p:cNvPicPr>
          <p:nvPr/>
        </p:nvPicPr>
        <p:blipFill>
          <a:blip r:embed="rId14" cstate="print"/>
          <a:srcRect/>
          <a:stretch>
            <a:fillRect/>
          </a:stretch>
        </p:blipFill>
        <p:spPr bwMode="auto">
          <a:xfrm>
            <a:off x="404813" y="996950"/>
            <a:ext cx="688975" cy="774700"/>
          </a:xfrm>
          <a:prstGeom prst="rect">
            <a:avLst/>
          </a:prstGeom>
          <a:noFill/>
        </p:spPr>
      </p:pic>
      <p:sp>
        <p:nvSpPr>
          <p:cNvPr id="14" name="Title Placeholder 13"/>
          <p:cNvSpPr>
            <a:spLocks noGrp="1"/>
          </p:cNvSpPr>
          <p:nvPr>
            <p:ph type="title"/>
          </p:nvPr>
        </p:nvSpPr>
        <p:spPr>
          <a:xfrm>
            <a:off x="1270000" y="698500"/>
            <a:ext cx="7340600" cy="935038"/>
          </a:xfrm>
          <a:prstGeom prst="rect">
            <a:avLst/>
          </a:prstGeom>
        </p:spPr>
        <p:txBody>
          <a:bodyPr vert="horz" lIns="91440" tIns="45720" rIns="91440" bIns="45720" rtlCol="0" anchor="ctr">
            <a:normAutofit/>
          </a:bodyPr>
          <a:lstStyle/>
          <a:p>
            <a:r>
              <a:rPr lang="en-CA" smtClean="0"/>
              <a:t>Click to edit Master title style</a:t>
            </a:r>
            <a:endParaRPr lang="en-CA"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ransition xmlns:p14="http://schemas.microsoft.com/office/powerpoint/2010/main">
    <p:zoom/>
  </p:transition>
  <p:hf hdr="0" ftr="0" dt="0"/>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ahoma" pitchFamily="34" charset="0"/>
        </a:defRPr>
      </a:lvl2pPr>
      <a:lvl3pPr algn="l" rtl="0" eaLnBrk="1" fontAlgn="base" hangingPunct="1">
        <a:spcBef>
          <a:spcPct val="0"/>
        </a:spcBef>
        <a:spcAft>
          <a:spcPct val="0"/>
        </a:spcAft>
        <a:defRPr sz="4400">
          <a:solidFill>
            <a:schemeClr val="tx2"/>
          </a:solidFill>
          <a:latin typeface="Tahoma" pitchFamily="34" charset="0"/>
        </a:defRPr>
      </a:lvl3pPr>
      <a:lvl4pPr algn="l" rtl="0" eaLnBrk="1" fontAlgn="base" hangingPunct="1">
        <a:spcBef>
          <a:spcPct val="0"/>
        </a:spcBef>
        <a:spcAft>
          <a:spcPct val="0"/>
        </a:spcAft>
        <a:defRPr sz="4400">
          <a:solidFill>
            <a:schemeClr val="tx2"/>
          </a:solidFill>
          <a:latin typeface="Tahoma" pitchFamily="34" charset="0"/>
        </a:defRPr>
      </a:lvl4pPr>
      <a:lvl5pPr algn="l" rtl="0" eaLnBrk="1" fontAlgn="base" hangingPunct="1">
        <a:spcBef>
          <a:spcPct val="0"/>
        </a:spcBef>
        <a:spcAft>
          <a:spcPct val="0"/>
        </a:spcAft>
        <a:defRPr sz="4400">
          <a:solidFill>
            <a:schemeClr val="tx2"/>
          </a:solidFill>
          <a:latin typeface="Tahoma" pitchFamily="34" charset="0"/>
        </a:defRPr>
      </a:lvl5pPr>
      <a:lvl6pPr marL="457200" algn="l" rtl="0" eaLnBrk="1" fontAlgn="base" hangingPunct="1">
        <a:spcBef>
          <a:spcPct val="0"/>
        </a:spcBef>
        <a:spcAft>
          <a:spcPct val="0"/>
        </a:spcAft>
        <a:defRPr sz="4400">
          <a:solidFill>
            <a:schemeClr val="tx2"/>
          </a:solidFill>
          <a:latin typeface="Tahoma" pitchFamily="34" charset="0"/>
        </a:defRPr>
      </a:lvl6pPr>
      <a:lvl7pPr marL="914400" algn="l" rtl="0" eaLnBrk="1" fontAlgn="base" hangingPunct="1">
        <a:spcBef>
          <a:spcPct val="0"/>
        </a:spcBef>
        <a:spcAft>
          <a:spcPct val="0"/>
        </a:spcAft>
        <a:defRPr sz="4400">
          <a:solidFill>
            <a:schemeClr val="tx2"/>
          </a:solidFill>
          <a:latin typeface="Tahoma" pitchFamily="34" charset="0"/>
        </a:defRPr>
      </a:lvl7pPr>
      <a:lvl8pPr marL="1371600" algn="l" rtl="0" eaLnBrk="1" fontAlgn="base" hangingPunct="1">
        <a:spcBef>
          <a:spcPct val="0"/>
        </a:spcBef>
        <a:spcAft>
          <a:spcPct val="0"/>
        </a:spcAft>
        <a:defRPr sz="4400">
          <a:solidFill>
            <a:schemeClr val="tx2"/>
          </a:solidFill>
          <a:latin typeface="Tahoma" pitchFamily="34" charset="0"/>
        </a:defRPr>
      </a:lvl8pPr>
      <a:lvl9pPr marL="1828800" algn="l" rtl="0" eaLnBrk="1" fontAlgn="base" hangingPunct="1">
        <a:spcBef>
          <a:spcPct val="0"/>
        </a:spcBef>
        <a:spcAft>
          <a:spcPct val="0"/>
        </a:spcAft>
        <a:defRPr sz="4400">
          <a:solidFill>
            <a:schemeClr val="tx2"/>
          </a:solidFill>
          <a:latin typeface="Tahoma" pitchFamily="34" charset="0"/>
        </a:defRPr>
      </a:lvl9pPr>
    </p:titleStyle>
    <p:bodyStyle>
      <a:lvl1pPr marL="342900" indent="-342900" algn="l" rtl="0" eaLnBrk="1" fontAlgn="base" hangingPunct="1">
        <a:spcBef>
          <a:spcPct val="20000"/>
        </a:spcBef>
        <a:spcAft>
          <a:spcPct val="0"/>
        </a:spcAft>
        <a:buClr>
          <a:schemeClr val="folHlink"/>
        </a:buClr>
        <a:buSzPct val="60000"/>
        <a:buFont typeface="Wingdings" pitchFamily="2" charset="2"/>
        <a:buChar char="n"/>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sz="20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sz="18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sz="18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82" name="Rectangle 10"/>
          <p:cNvSpPr>
            <a:spLocks noGrp="1" noChangeArrowheads="1"/>
          </p:cNvSpPr>
          <p:nvPr>
            <p:ph type="body" idx="1"/>
          </p:nvPr>
        </p:nvSpPr>
        <p:spPr bwMode="auto">
          <a:xfrm>
            <a:off x="1182688" y="2017713"/>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85" name="Rectangle 13"/>
          <p:cNvSpPr>
            <a:spLocks noGrp="1" noChangeArrowheads="1"/>
          </p:cNvSpPr>
          <p:nvPr>
            <p:ph type="sldNum" sz="quarter" idx="4"/>
          </p:nvPr>
        </p:nvSpPr>
        <p:spPr bwMode="auto">
          <a:xfrm>
            <a:off x="70104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defRPr sz="1400">
                <a:latin typeface="+mn-lt"/>
              </a:defRPr>
            </a:lvl1pPr>
          </a:lstStyle>
          <a:p>
            <a:fld id="{97360BA0-225C-9044-B994-94E534DB70F7}" type="slidenum">
              <a:rPr lang="en-US" smtClean="0">
                <a:solidFill>
                  <a:srgbClr val="000000"/>
                </a:solidFill>
                <a:latin typeface="Tahoma"/>
                <a:ea typeface="ＭＳ Ｐゴシック" charset="0"/>
              </a:rPr>
              <a:pPr/>
              <a:t>‹#›</a:t>
            </a:fld>
            <a:endParaRPr lang="en-US" smtClean="0">
              <a:solidFill>
                <a:srgbClr val="000000"/>
              </a:solidFill>
              <a:latin typeface="Tahoma"/>
              <a:ea typeface="ＭＳ Ｐゴシック" charset="0"/>
            </a:endParaRPr>
          </a:p>
        </p:txBody>
      </p:sp>
      <p:graphicFrame>
        <p:nvGraphicFramePr>
          <p:cNvPr id="3117" name="Object 45">
            <a:hlinkClick r:id="" action="ppaction://ole?verb=0"/>
          </p:cNvPr>
          <p:cNvGraphicFramePr>
            <a:graphicFrameLocks/>
          </p:cNvGraphicFramePr>
          <p:nvPr userDrawn="1"/>
        </p:nvGraphicFramePr>
        <p:xfrm>
          <a:off x="395288" y="938213"/>
          <a:ext cx="671512" cy="738187"/>
        </p:xfrm>
        <a:graphic>
          <a:graphicData uri="http://schemas.openxmlformats.org/presentationml/2006/ole">
            <mc:AlternateContent xmlns:mc="http://schemas.openxmlformats.org/markup-compatibility/2006">
              <mc:Choice xmlns:v="urn:schemas-microsoft-com:vml" Requires="v">
                <p:oleObj spid="_x0000_s3087" name="Micrografx Windows Draw 5.0 Drawing" r:id="rId14" imgW="669600" imgH="736560" progId="Draw.Document.5">
                  <p:embed/>
                </p:oleObj>
              </mc:Choice>
              <mc:Fallback>
                <p:oleObj name="Micrografx Windows Draw 5.0 Drawing" r:id="rId14" imgW="669600" imgH="736560" progId="Draw.Document.5">
                  <p:embed/>
                  <p:pic>
                    <p:nvPicPr>
                      <p:cNvPr id="0" name=""/>
                      <p:cNvPicPr>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95288" y="938213"/>
                        <a:ext cx="671512"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pSp>
        <p:nvGrpSpPr>
          <p:cNvPr id="3120" name="Group 48"/>
          <p:cNvGrpSpPr>
            <a:grpSpLocks/>
          </p:cNvGrpSpPr>
          <p:nvPr userDrawn="1"/>
        </p:nvGrpSpPr>
        <p:grpSpPr bwMode="auto">
          <a:xfrm>
            <a:off x="0" y="6172200"/>
            <a:ext cx="2895600" cy="685800"/>
            <a:chOff x="-96" y="3888"/>
            <a:chExt cx="1824" cy="432"/>
          </a:xfrm>
        </p:grpSpPr>
        <p:grpSp>
          <p:nvGrpSpPr>
            <p:cNvPr id="3121" name="Group 49"/>
            <p:cNvGrpSpPr>
              <a:grpSpLocks/>
            </p:cNvGrpSpPr>
            <p:nvPr userDrawn="1"/>
          </p:nvGrpSpPr>
          <p:grpSpPr bwMode="auto">
            <a:xfrm>
              <a:off x="192" y="3888"/>
              <a:ext cx="480" cy="432"/>
              <a:chOff x="720" y="3456"/>
              <a:chExt cx="480" cy="432"/>
            </a:xfrm>
          </p:grpSpPr>
          <p:sp>
            <p:nvSpPr>
              <p:cNvPr id="3122" name="Rectangle 50"/>
              <p:cNvSpPr>
                <a:spLocks noChangeArrowheads="1"/>
              </p:cNvSpPr>
              <p:nvPr userDrawn="1"/>
            </p:nvSpPr>
            <p:spPr bwMode="auto">
              <a:xfrm>
                <a:off x="720" y="3456"/>
                <a:ext cx="288" cy="19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mtClean="0">
                  <a:solidFill>
                    <a:srgbClr val="000000"/>
                  </a:solidFill>
                  <a:latin typeface="Times New Roman" charset="0"/>
                  <a:ea typeface="ＭＳ Ｐゴシック" charset="0"/>
                </a:endParaRPr>
              </a:p>
            </p:txBody>
          </p:sp>
          <p:sp>
            <p:nvSpPr>
              <p:cNvPr id="3123" name="Rectangle 51"/>
              <p:cNvSpPr>
                <a:spLocks noChangeArrowheads="1"/>
              </p:cNvSpPr>
              <p:nvPr userDrawn="1"/>
            </p:nvSpPr>
            <p:spPr bwMode="auto">
              <a:xfrm>
                <a:off x="816" y="3552"/>
                <a:ext cx="288" cy="192"/>
              </a:xfrm>
              <a:prstGeom prst="rect">
                <a:avLst/>
              </a:prstGeom>
              <a:gradFill rotWithShape="0">
                <a:gsLst>
                  <a:gs pos="0">
                    <a:schemeClr val="hlink"/>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mtClean="0">
                  <a:solidFill>
                    <a:srgbClr val="000000"/>
                  </a:solidFill>
                  <a:latin typeface="Times New Roman" charset="0"/>
                  <a:ea typeface="ＭＳ Ｐゴシック" charset="0"/>
                </a:endParaRPr>
              </a:p>
            </p:txBody>
          </p:sp>
          <p:sp>
            <p:nvSpPr>
              <p:cNvPr id="3124" name="Rectangle 52"/>
              <p:cNvSpPr>
                <a:spLocks noChangeArrowheads="1"/>
              </p:cNvSpPr>
              <p:nvPr userDrawn="1"/>
            </p:nvSpPr>
            <p:spPr bwMode="auto">
              <a:xfrm>
                <a:off x="912" y="3696"/>
                <a:ext cx="288" cy="192"/>
              </a:xfrm>
              <a:prstGeom prst="rect">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mtClean="0">
                  <a:solidFill>
                    <a:srgbClr val="000000"/>
                  </a:solidFill>
                  <a:latin typeface="Times New Roman" charset="0"/>
                  <a:ea typeface="ＭＳ Ｐゴシック" charset="0"/>
                </a:endParaRPr>
              </a:p>
            </p:txBody>
          </p:sp>
        </p:grpSp>
        <p:sp>
          <p:nvSpPr>
            <p:cNvPr id="3125" name="Rectangle 53"/>
            <p:cNvSpPr>
              <a:spLocks noChangeArrowheads="1"/>
            </p:cNvSpPr>
            <p:nvPr userDrawn="1"/>
          </p:nvSpPr>
          <p:spPr bwMode="auto">
            <a:xfrm>
              <a:off x="-96" y="3888"/>
              <a:ext cx="182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b"/>
            <a:lstStyle/>
            <a:p>
              <a:pPr algn="ctr"/>
              <a:r>
                <a:rPr lang="en-US" sz="1200" b="1" i="1" smtClean="0">
                  <a:solidFill>
                    <a:srgbClr val="000066"/>
                  </a:solidFill>
                  <a:latin typeface="Garamond" charset="0"/>
                  <a:ea typeface="ＭＳ Ｐゴシック" charset="0"/>
                </a:rPr>
                <a:t>The Brondesbury Group</a:t>
              </a:r>
              <a:endParaRPr lang="en-US" sz="1200" smtClean="0">
                <a:solidFill>
                  <a:srgbClr val="000066"/>
                </a:solidFill>
                <a:latin typeface="Tahoma" charset="0"/>
                <a:ea typeface="ＭＳ Ｐゴシック" charset="0"/>
              </a:endParaRPr>
            </a:p>
          </p:txBody>
        </p:sp>
      </p:grpSp>
      <p:grpSp>
        <p:nvGrpSpPr>
          <p:cNvPr id="3126" name="Group 54"/>
          <p:cNvGrpSpPr>
            <a:grpSpLocks/>
          </p:cNvGrpSpPr>
          <p:nvPr userDrawn="1"/>
        </p:nvGrpSpPr>
        <p:grpSpPr bwMode="auto">
          <a:xfrm>
            <a:off x="381000" y="457200"/>
            <a:ext cx="8226425" cy="1524000"/>
            <a:chOff x="240" y="1248"/>
            <a:chExt cx="5182" cy="960"/>
          </a:xfrm>
        </p:grpSpPr>
        <p:sp>
          <p:nvSpPr>
            <p:cNvPr id="3127" name="Rectangle 55"/>
            <p:cNvSpPr>
              <a:spLocks noChangeArrowheads="1"/>
            </p:cNvSpPr>
            <p:nvPr userDrawn="1"/>
          </p:nvSpPr>
          <p:spPr bwMode="gray">
            <a:xfrm>
              <a:off x="240" y="2112"/>
              <a:ext cx="5182" cy="20"/>
            </a:xfrm>
            <a:prstGeom prst="rect">
              <a:avLst/>
            </a:prstGeom>
            <a:solidFill>
              <a:schemeClr val="accent2"/>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kumimoji="1" lang="en-CA" smtClean="0">
                <a:solidFill>
                  <a:srgbClr val="000000"/>
                </a:solidFill>
                <a:latin typeface="Tahoma" charset="0"/>
                <a:ea typeface="ＭＳ Ｐゴシック" charset="0"/>
              </a:endParaRPr>
            </a:p>
          </p:txBody>
        </p:sp>
        <p:sp>
          <p:nvSpPr>
            <p:cNvPr id="3128" name="Line 56"/>
            <p:cNvSpPr>
              <a:spLocks noChangeShapeType="1"/>
            </p:cNvSpPr>
            <p:nvPr userDrawn="1"/>
          </p:nvSpPr>
          <p:spPr bwMode="auto">
            <a:xfrm>
              <a:off x="720" y="1248"/>
              <a:ext cx="0" cy="960"/>
            </a:xfrm>
            <a:prstGeom prst="line">
              <a:avLst/>
            </a:prstGeom>
            <a:noFill/>
            <a:ln w="38100">
              <a:solidFill>
                <a:schemeClr val="hlink"/>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en-US" smtClean="0">
                <a:solidFill>
                  <a:srgbClr val="000000"/>
                </a:solidFill>
                <a:latin typeface="Times New Roman" charset="0"/>
                <a:ea typeface="ＭＳ Ｐゴシック" charset="0"/>
              </a:endParaRPr>
            </a:p>
          </p:txBody>
        </p:sp>
      </p:grpSp>
    </p:spTree>
    <p:extLst>
      <p:ext uri="{BB962C8B-B14F-4D97-AF65-F5344CB8AC3E}">
        <p14:creationId xmlns:p14="http://schemas.microsoft.com/office/powerpoint/2010/main" val="143140502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hdr="0" ftr="0" dt="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charset="0"/>
          <a:ea typeface="ＭＳ Ｐゴシック" charset="0"/>
        </a:defRPr>
      </a:lvl2pPr>
      <a:lvl3pPr algn="l" rtl="0" fontAlgn="base">
        <a:spcBef>
          <a:spcPct val="0"/>
        </a:spcBef>
        <a:spcAft>
          <a:spcPct val="0"/>
        </a:spcAft>
        <a:defRPr sz="4400">
          <a:solidFill>
            <a:schemeClr val="tx2"/>
          </a:solidFill>
          <a:latin typeface="Tahoma" charset="0"/>
          <a:ea typeface="ＭＳ Ｐゴシック" charset="0"/>
        </a:defRPr>
      </a:lvl3pPr>
      <a:lvl4pPr algn="l" rtl="0" fontAlgn="base">
        <a:spcBef>
          <a:spcPct val="0"/>
        </a:spcBef>
        <a:spcAft>
          <a:spcPct val="0"/>
        </a:spcAft>
        <a:defRPr sz="4400">
          <a:solidFill>
            <a:schemeClr val="tx2"/>
          </a:solidFill>
          <a:latin typeface="Tahoma" charset="0"/>
          <a:ea typeface="ＭＳ Ｐゴシック" charset="0"/>
        </a:defRPr>
      </a:lvl4pPr>
      <a:lvl5pPr algn="l" rtl="0" fontAlgn="base">
        <a:spcBef>
          <a:spcPct val="0"/>
        </a:spcBef>
        <a:spcAft>
          <a:spcPct val="0"/>
        </a:spcAft>
        <a:defRPr sz="4400">
          <a:solidFill>
            <a:schemeClr val="tx2"/>
          </a:solidFill>
          <a:latin typeface="Tahoma" charset="0"/>
          <a:ea typeface="ＭＳ Ｐゴシック" charset="0"/>
        </a:defRPr>
      </a:lvl5pPr>
      <a:lvl6pPr marL="457200" algn="l" rtl="0" fontAlgn="base">
        <a:spcBef>
          <a:spcPct val="0"/>
        </a:spcBef>
        <a:spcAft>
          <a:spcPct val="0"/>
        </a:spcAft>
        <a:defRPr sz="4400">
          <a:solidFill>
            <a:schemeClr val="tx2"/>
          </a:solidFill>
          <a:latin typeface="Tahoma" charset="0"/>
          <a:ea typeface="ＭＳ Ｐゴシック" charset="0"/>
        </a:defRPr>
      </a:lvl6pPr>
      <a:lvl7pPr marL="914400" algn="l" rtl="0" fontAlgn="base">
        <a:spcBef>
          <a:spcPct val="0"/>
        </a:spcBef>
        <a:spcAft>
          <a:spcPct val="0"/>
        </a:spcAft>
        <a:defRPr sz="4400">
          <a:solidFill>
            <a:schemeClr val="tx2"/>
          </a:solidFill>
          <a:latin typeface="Tahoma" charset="0"/>
          <a:ea typeface="ＭＳ Ｐゴシック" charset="0"/>
        </a:defRPr>
      </a:lvl7pPr>
      <a:lvl8pPr marL="1371600" algn="l" rtl="0" fontAlgn="base">
        <a:spcBef>
          <a:spcPct val="0"/>
        </a:spcBef>
        <a:spcAft>
          <a:spcPct val="0"/>
        </a:spcAft>
        <a:defRPr sz="4400">
          <a:solidFill>
            <a:schemeClr val="tx2"/>
          </a:solidFill>
          <a:latin typeface="Tahoma" charset="0"/>
          <a:ea typeface="ＭＳ Ｐゴシック" charset="0"/>
        </a:defRPr>
      </a:lvl8pPr>
      <a:lvl9pPr marL="1828800" algn="l" rtl="0" fontAlgn="base">
        <a:spcBef>
          <a:spcPct val="0"/>
        </a:spcBef>
        <a:spcAft>
          <a:spcPct val="0"/>
        </a:spcAft>
        <a:defRPr sz="4400">
          <a:solidFill>
            <a:schemeClr val="tx2"/>
          </a:solidFill>
          <a:latin typeface="Tahoma" charset="0"/>
          <a:ea typeface="ＭＳ Ｐゴシック" charset="0"/>
        </a:defRPr>
      </a:lvl9pPr>
    </p:titleStyle>
    <p:bodyStyle>
      <a:lvl1pPr marL="342900" indent="-342900" algn="l" rtl="0" fontAlgn="base">
        <a:spcBef>
          <a:spcPct val="20000"/>
        </a:spcBef>
        <a:spcAft>
          <a:spcPct val="0"/>
        </a:spcAft>
        <a:buClr>
          <a:schemeClr val="folHlink"/>
        </a:buClr>
        <a:buSzPct val="60000"/>
        <a:buFont typeface="Wingdings" charset="0"/>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charset="0"/>
        <a:buChar char="n"/>
        <a:defRPr sz="2800">
          <a:solidFill>
            <a:schemeClr val="tx1"/>
          </a:solidFill>
          <a:latin typeface="+mn-lt"/>
          <a:ea typeface="+mn-ea"/>
        </a:defRPr>
      </a:lvl2pPr>
      <a:lvl3pPr marL="1143000" indent="-228600" algn="l" rtl="0" fontAlgn="base">
        <a:spcBef>
          <a:spcPct val="20000"/>
        </a:spcBef>
        <a:spcAft>
          <a:spcPct val="0"/>
        </a:spcAft>
        <a:buClr>
          <a:schemeClr val="folHlink"/>
        </a:buClr>
        <a:buSzPct val="50000"/>
        <a:buFont typeface="Wingdings" charset="0"/>
        <a:buChar char="n"/>
        <a:defRPr sz="2400">
          <a:solidFill>
            <a:schemeClr val="tx1"/>
          </a:solidFill>
          <a:latin typeface="+mn-lt"/>
          <a:ea typeface="+mn-ea"/>
        </a:defRPr>
      </a:lvl3pPr>
      <a:lvl4pPr marL="1600200" indent="-228600" algn="l" rtl="0" fontAlgn="base">
        <a:spcBef>
          <a:spcPct val="20000"/>
        </a:spcBef>
        <a:spcAft>
          <a:spcPct val="0"/>
        </a:spcAft>
        <a:buClr>
          <a:schemeClr val="accent2"/>
        </a:buClr>
        <a:buSzPct val="55000"/>
        <a:buFont typeface="Wingdings" charset="0"/>
        <a:buChar char="n"/>
        <a:defRPr sz="2000">
          <a:solidFill>
            <a:schemeClr val="tx1"/>
          </a:solidFill>
          <a:latin typeface="+mn-lt"/>
          <a:ea typeface="+mn-ea"/>
        </a:defRPr>
      </a:lvl4pPr>
      <a:lvl5pPr marL="2057400" indent="-228600" algn="l" rtl="0" fontAlgn="base">
        <a:spcBef>
          <a:spcPct val="20000"/>
        </a:spcBef>
        <a:spcAft>
          <a:spcPct val="0"/>
        </a:spcAft>
        <a:buClr>
          <a:schemeClr val="accent1"/>
        </a:buClr>
        <a:buSzPct val="50000"/>
        <a:buFont typeface="Wingdings" charset="0"/>
        <a:buChar char="n"/>
        <a:defRPr sz="2000">
          <a:solidFill>
            <a:schemeClr val="tx1"/>
          </a:solidFill>
          <a:latin typeface="+mn-lt"/>
          <a:ea typeface="+mn-ea"/>
        </a:defRPr>
      </a:lvl5pPr>
      <a:lvl6pPr marL="2514600" indent="-228600" algn="l" rtl="0" fontAlgn="base">
        <a:spcBef>
          <a:spcPct val="20000"/>
        </a:spcBef>
        <a:spcAft>
          <a:spcPct val="0"/>
        </a:spcAft>
        <a:buClr>
          <a:schemeClr val="accent1"/>
        </a:buClr>
        <a:buSzPct val="50000"/>
        <a:buFont typeface="Wingdings" charset="0"/>
        <a:buChar char="n"/>
        <a:defRPr sz="2000">
          <a:solidFill>
            <a:schemeClr val="tx1"/>
          </a:solidFill>
          <a:latin typeface="+mn-lt"/>
          <a:ea typeface="+mn-ea"/>
        </a:defRPr>
      </a:lvl6pPr>
      <a:lvl7pPr marL="2971800" indent="-228600" algn="l" rtl="0" fontAlgn="base">
        <a:spcBef>
          <a:spcPct val="20000"/>
        </a:spcBef>
        <a:spcAft>
          <a:spcPct val="0"/>
        </a:spcAft>
        <a:buClr>
          <a:schemeClr val="accent1"/>
        </a:buClr>
        <a:buSzPct val="50000"/>
        <a:buFont typeface="Wingdings" charset="0"/>
        <a:buChar char="n"/>
        <a:defRPr sz="2000">
          <a:solidFill>
            <a:schemeClr val="tx1"/>
          </a:solidFill>
          <a:latin typeface="+mn-lt"/>
          <a:ea typeface="+mn-ea"/>
        </a:defRPr>
      </a:lvl7pPr>
      <a:lvl8pPr marL="3429000" indent="-228600" algn="l" rtl="0" fontAlgn="base">
        <a:spcBef>
          <a:spcPct val="20000"/>
        </a:spcBef>
        <a:spcAft>
          <a:spcPct val="0"/>
        </a:spcAft>
        <a:buClr>
          <a:schemeClr val="accent1"/>
        </a:buClr>
        <a:buSzPct val="50000"/>
        <a:buFont typeface="Wingdings" charset="0"/>
        <a:buChar char="n"/>
        <a:defRPr sz="2000">
          <a:solidFill>
            <a:schemeClr val="tx1"/>
          </a:solidFill>
          <a:latin typeface="+mn-lt"/>
          <a:ea typeface="+mn-ea"/>
        </a:defRPr>
      </a:lvl8pPr>
      <a:lvl9pPr marL="3886200" indent="-228600" algn="l" rtl="0" fontAlgn="base">
        <a:spcBef>
          <a:spcPct val="20000"/>
        </a:spcBef>
        <a:spcAft>
          <a:spcPct val="0"/>
        </a:spcAft>
        <a:buClr>
          <a:schemeClr val="accent1"/>
        </a:buClr>
        <a:buSzPct val="50000"/>
        <a:buFont typeface="Wingdings" charset="0"/>
        <a:buChar char="n"/>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hart" Target="../charts/char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hart" Target="../charts/char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hart" Target="../charts/char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getsmarteraboutmoney.ca/Investor-research/Our-research/Documents/A-study-on-what-Canadian-Investors-age-35-and-over-want-to-know-about-personal-finance.pdf" TargetMode="External"/><Relationship Id="rId4" Type="http://schemas.openxmlformats.org/officeDocument/2006/relationships/hyperlink" Target="http://www.getsmarteraboutmoney.ca/Investor-research/Our-research/Documents/A-comparitive-study-on-what-Canadian-Investors-age-20-34-and-35-and-over-want-to-know-about-personal-finance.pdf" TargetMode="External"/><Relationship Id="rId5" Type="http://schemas.openxmlformats.org/officeDocument/2006/relationships/hyperlink" Target="http://www.getsmarteraboutmoney.ca/research/Our-research/Documents/Rpt_InvKnowl_Abridged_final%202011.pdf" TargetMode="External"/><Relationship Id="rId6" Type="http://schemas.openxmlformats.org/officeDocument/2006/relationships/hyperlink" Target="http://www.osc.gov.on.ca/documents/en/Securities-Category3/rpt_20110622_31-103_perfomance-rpt-cost-disclosure.pdf" TargetMode="External"/><Relationship Id="rId7" Type="http://schemas.openxmlformats.org/officeDocument/2006/relationships/hyperlink" Target="http://www.osc.gov.on.ca/static/_/Dialogue2011/dwo_20111101_ss-bo2-investor-issues-high.mp3" TargetMode="External"/><Relationship Id="rId8" Type="http://schemas.openxmlformats.org/officeDocument/2006/relationships/hyperlink" Target="http://www.getsmarteraboutmoney.ca/research/Our-research/Pages/default.aspx" TargetMode="External"/><Relationship Id="rId1" Type="http://schemas.openxmlformats.org/officeDocument/2006/relationships/slideLayout" Target="../slideLayouts/slideLayout6.xml"/><Relationship Id="rId2" Type="http://schemas.openxmlformats.org/officeDocument/2006/relationships/hyperlink" Target="http://www.getsmarteraboutmoney.ca/Investor-research/Our-research/Documents/A-study-on-what-Canadian-Investors-age-20-34-want-to-know-about-personal-finance.pdf"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www.brondesbury.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package" Target="../embeddings/Microsoft_Excel_Sheet1.xlsx"/><Relationship Id="rId4" Type="http://schemas.openxmlformats.org/officeDocument/2006/relationships/image" Target="../media/image4.png"/><Relationship Id="rId1" Type="http://schemas.openxmlformats.org/officeDocument/2006/relationships/vmlDrawing" Target="../drawings/vmlDrawing3.vml"/><Relationship Id="rId2"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idx="4294967295"/>
          </p:nvPr>
        </p:nvSpPr>
        <p:spPr bwMode="auto">
          <a:xfrm>
            <a:off x="1371600" y="2209800"/>
            <a:ext cx="6934200" cy="1066800"/>
          </a:xfrm>
          <a:prstGeom prst="rect">
            <a:avLst/>
          </a:prstGeom>
          <a:solidFill>
            <a:srgbClr val="FFFFFF"/>
          </a:solidFill>
          <a:ln>
            <a:miter lim="800000"/>
            <a:headEnd/>
            <a:tailEnd/>
          </a:ln>
        </p:spPr>
        <p:txBody>
          <a:bodyPr anchor="ctr">
            <a:noAutofit/>
          </a:bodyPr>
          <a:lstStyle/>
          <a:p>
            <a:pPr algn="ctr"/>
            <a:r>
              <a:rPr lang="en-CA" sz="3600" dirty="0" smtClean="0"/>
              <a:t>Investor Behaviour:</a:t>
            </a:r>
            <a:br>
              <a:rPr lang="en-CA" sz="3600" dirty="0" smtClean="0"/>
            </a:br>
            <a:r>
              <a:rPr lang="en-CA" sz="2800" i="1" dirty="0" smtClean="0"/>
              <a:t>A Few Simple Truths</a:t>
            </a:r>
            <a:endParaRPr lang="en-CA" sz="3600" i="1" dirty="0"/>
          </a:p>
        </p:txBody>
      </p:sp>
      <p:sp>
        <p:nvSpPr>
          <p:cNvPr id="6149" name="Rectangle 5"/>
          <p:cNvSpPr>
            <a:spLocks noGrp="1" noChangeArrowheads="1"/>
          </p:cNvSpPr>
          <p:nvPr>
            <p:ph type="subTitle" idx="1"/>
          </p:nvPr>
        </p:nvSpPr>
        <p:spPr>
          <a:xfrm>
            <a:off x="1371600" y="3860800"/>
            <a:ext cx="6400800" cy="2451100"/>
          </a:xfrm>
        </p:spPr>
        <p:txBody>
          <a:bodyPr/>
          <a:lstStyle/>
          <a:p>
            <a:pPr>
              <a:lnSpc>
                <a:spcPct val="90000"/>
              </a:lnSpc>
            </a:pPr>
            <a:r>
              <a:rPr lang="en-CA" sz="1800" b="1" dirty="0" smtClean="0">
                <a:solidFill>
                  <a:schemeClr val="tx2"/>
                </a:solidFill>
                <a:latin typeface="Garamond" pitchFamily="18" charset="0"/>
              </a:rPr>
              <a:t>Prepared for:</a:t>
            </a:r>
          </a:p>
          <a:p>
            <a:pPr>
              <a:lnSpc>
                <a:spcPct val="90000"/>
              </a:lnSpc>
            </a:pPr>
            <a:r>
              <a:rPr lang="en-CA" sz="1800" b="1" dirty="0" smtClean="0">
                <a:solidFill>
                  <a:schemeClr val="tx2"/>
                </a:solidFill>
                <a:latin typeface="Garamond" pitchFamily="18" charset="0"/>
              </a:rPr>
              <a:t>2012 MFDA All Staff Annual Training</a:t>
            </a:r>
          </a:p>
          <a:p>
            <a:pPr>
              <a:lnSpc>
                <a:spcPct val="90000"/>
              </a:lnSpc>
            </a:pPr>
            <a:endParaRPr lang="en-CA" sz="1600" b="1" dirty="0">
              <a:solidFill>
                <a:schemeClr val="tx2"/>
              </a:solidFill>
              <a:latin typeface="Garamond" pitchFamily="18" charset="0"/>
            </a:endParaRPr>
          </a:p>
          <a:p>
            <a:pPr>
              <a:lnSpc>
                <a:spcPct val="90000"/>
              </a:lnSpc>
            </a:pPr>
            <a:endParaRPr lang="en-CA" sz="1600" b="1" dirty="0" smtClean="0">
              <a:solidFill>
                <a:schemeClr val="tx2"/>
              </a:solidFill>
              <a:latin typeface="Garamond" pitchFamily="18" charset="0"/>
            </a:endParaRPr>
          </a:p>
          <a:p>
            <a:pPr>
              <a:lnSpc>
                <a:spcPct val="90000"/>
              </a:lnSpc>
            </a:pPr>
            <a:r>
              <a:rPr lang="en-CA" sz="1600" dirty="0" smtClean="0">
                <a:solidFill>
                  <a:schemeClr val="tx2"/>
                </a:solidFill>
                <a:latin typeface="Garamond" pitchFamily="18" charset="0"/>
              </a:rPr>
              <a:t>Prepared by:</a:t>
            </a:r>
          </a:p>
          <a:p>
            <a:pPr>
              <a:lnSpc>
                <a:spcPct val="90000"/>
              </a:lnSpc>
            </a:pPr>
            <a:r>
              <a:rPr lang="en-CA" sz="1600" dirty="0" smtClean="0">
                <a:solidFill>
                  <a:schemeClr val="tx2"/>
                </a:solidFill>
                <a:latin typeface="Garamond" pitchFamily="18" charset="0"/>
              </a:rPr>
              <a:t>Edwin L. Weinstein, Ph.D., C. Psych.</a:t>
            </a:r>
          </a:p>
          <a:p>
            <a:pPr>
              <a:lnSpc>
                <a:spcPct val="90000"/>
              </a:lnSpc>
            </a:pPr>
            <a:r>
              <a:rPr lang="en-CA" sz="1600" dirty="0" smtClean="0">
                <a:solidFill>
                  <a:schemeClr val="tx2"/>
                </a:solidFill>
                <a:latin typeface="Garamond" pitchFamily="18" charset="0"/>
              </a:rPr>
              <a:t>President, The Brondesbury Group</a:t>
            </a:r>
          </a:p>
          <a:p>
            <a:pPr>
              <a:lnSpc>
                <a:spcPct val="90000"/>
              </a:lnSpc>
            </a:pPr>
            <a:r>
              <a:rPr lang="en-CA" sz="1600" dirty="0" smtClean="0">
                <a:solidFill>
                  <a:schemeClr val="tx2"/>
                </a:solidFill>
                <a:latin typeface="Garamond" pitchFamily="18" charset="0"/>
              </a:rPr>
              <a:t>16 February 2012</a:t>
            </a:r>
            <a:endParaRPr lang="en-CA" sz="1600" dirty="0">
              <a:solidFill>
                <a:schemeClr val="tx2"/>
              </a:solidFill>
              <a:latin typeface="Garamond" pitchFamily="18" charset="0"/>
            </a:endParaRPr>
          </a:p>
        </p:txBody>
      </p:sp>
    </p:spTree>
  </p:cSld>
  <p:clrMapOvr>
    <a:masterClrMapping/>
  </p:clrMapOvr>
  <p:transition xmlns:p14="http://schemas.microsoft.com/office/powerpoint/2010/main">
    <p:zoom/>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9213" y="750999"/>
            <a:ext cx="7421969" cy="939729"/>
          </a:xfrm>
        </p:spPr>
        <p:txBody>
          <a:bodyPr>
            <a:normAutofit fontScale="90000"/>
          </a:bodyPr>
          <a:lstStyle/>
          <a:p>
            <a:r>
              <a:rPr lang="en-US" sz="3200" dirty="0" smtClean="0"/>
              <a:t>Do Investors Understand Common Terms?</a:t>
            </a:r>
            <a:endParaRPr lang="en-US" sz="3200" dirty="0"/>
          </a:p>
        </p:txBody>
      </p:sp>
      <p:sp>
        <p:nvSpPr>
          <p:cNvPr id="3" name="Slide Number Placeholder 2"/>
          <p:cNvSpPr>
            <a:spLocks noGrp="1"/>
          </p:cNvSpPr>
          <p:nvPr>
            <p:ph type="sldNum" sz="quarter" idx="10"/>
          </p:nvPr>
        </p:nvSpPr>
        <p:spPr/>
        <p:txBody>
          <a:bodyPr/>
          <a:lstStyle/>
          <a:p>
            <a:fld id="{36E8E02F-5C44-4D8F-8F63-7302E6D23E95}" type="slidenum">
              <a:rPr lang="en-CA" smtClean="0"/>
              <a:pPr/>
              <a:t>10</a:t>
            </a:fld>
            <a:endParaRPr lang="en-CA"/>
          </a:p>
        </p:txBody>
      </p:sp>
      <p:pic>
        <p:nvPicPr>
          <p:cNvPr id="5" name="Picture 4"/>
          <p:cNvPicPr>
            <a:picLocks noChangeAspect="1"/>
          </p:cNvPicPr>
          <p:nvPr/>
        </p:nvPicPr>
        <p:blipFill>
          <a:blip r:embed="rId2"/>
          <a:stretch>
            <a:fillRect/>
          </a:stretch>
        </p:blipFill>
        <p:spPr>
          <a:xfrm>
            <a:off x="1784680" y="2073336"/>
            <a:ext cx="5833805" cy="3798121"/>
          </a:xfrm>
          <a:prstGeom prst="rect">
            <a:avLst/>
          </a:prstGeom>
        </p:spPr>
      </p:pic>
    </p:spTree>
    <p:extLst>
      <p:ext uri="{BB962C8B-B14F-4D97-AF65-F5344CB8AC3E}">
        <p14:creationId xmlns:p14="http://schemas.microsoft.com/office/powerpoint/2010/main" val="3905530036"/>
      </p:ext>
    </p:extLst>
  </p:cSld>
  <p:clrMapOvr>
    <a:masterClrMapping/>
  </p:clrMapOvr>
  <p:transition xmlns:p14="http://schemas.microsoft.com/office/powerpoint/2010/main">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9952" y="805619"/>
            <a:ext cx="7005223" cy="926074"/>
          </a:xfrm>
        </p:spPr>
        <p:txBody>
          <a:bodyPr>
            <a:noAutofit/>
          </a:bodyPr>
          <a:lstStyle/>
          <a:p>
            <a:r>
              <a:rPr lang="en-US" sz="3200" dirty="0" smtClean="0"/>
              <a:t>Do Investors Understand Common Cost Terms?</a:t>
            </a:r>
            <a:endParaRPr lang="en-US" sz="3200" dirty="0"/>
          </a:p>
        </p:txBody>
      </p:sp>
      <p:sp>
        <p:nvSpPr>
          <p:cNvPr id="3" name="Slide Number Placeholder 2"/>
          <p:cNvSpPr>
            <a:spLocks noGrp="1"/>
          </p:cNvSpPr>
          <p:nvPr>
            <p:ph type="sldNum" sz="quarter" idx="10"/>
          </p:nvPr>
        </p:nvSpPr>
        <p:spPr/>
        <p:txBody>
          <a:bodyPr/>
          <a:lstStyle/>
          <a:p>
            <a:fld id="{36E8E02F-5C44-4D8F-8F63-7302E6D23E95}" type="slidenum">
              <a:rPr lang="en-CA" smtClean="0"/>
              <a:pPr/>
              <a:t>11</a:t>
            </a:fld>
            <a:endParaRPr lang="en-CA"/>
          </a:p>
        </p:txBody>
      </p:sp>
      <p:graphicFrame>
        <p:nvGraphicFramePr>
          <p:cNvPr id="4" name="Chart 3"/>
          <p:cNvGraphicFramePr>
            <a:graphicFrameLocks/>
          </p:cNvGraphicFramePr>
          <p:nvPr>
            <p:extLst>
              <p:ext uri="{D42A27DB-BD31-4B8C-83A1-F6EECF244321}">
                <p14:modId xmlns:p14="http://schemas.microsoft.com/office/powerpoint/2010/main" val="4147423745"/>
              </p:ext>
            </p:extLst>
          </p:nvPr>
        </p:nvGraphicFramePr>
        <p:xfrm>
          <a:off x="2030412" y="2273714"/>
          <a:ext cx="5083175" cy="35941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71705308"/>
      </p:ext>
    </p:extLst>
  </p:cSld>
  <p:clrMapOvr>
    <a:masterClrMapping/>
  </p:clrMapOvr>
  <p:transition xmlns:p14="http://schemas.microsoft.com/office/powerpoint/2010/main">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Risk-Return: Theory &amp; Practice</a:t>
            </a:r>
            <a:endParaRPr lang="en-US" dirty="0"/>
          </a:p>
        </p:txBody>
      </p:sp>
      <p:sp>
        <p:nvSpPr>
          <p:cNvPr id="5" name="Content Placeholder 4"/>
          <p:cNvSpPr>
            <a:spLocks noGrp="1"/>
          </p:cNvSpPr>
          <p:nvPr>
            <p:ph idx="1"/>
          </p:nvPr>
        </p:nvSpPr>
        <p:spPr/>
        <p:txBody>
          <a:bodyPr/>
          <a:lstStyle/>
          <a:p>
            <a:r>
              <a:rPr lang="en-US" sz="2000" dirty="0" smtClean="0"/>
              <a:t>When asked how well they understood the principle of “risk-return”, some </a:t>
            </a:r>
            <a:r>
              <a:rPr lang="en-US" sz="2000" u="sng" dirty="0" smtClean="0"/>
              <a:t>4 out of 6</a:t>
            </a:r>
            <a:r>
              <a:rPr lang="en-US" sz="2000" dirty="0" smtClean="0"/>
              <a:t> of investors said they understood it well or very well.</a:t>
            </a:r>
          </a:p>
          <a:p>
            <a:endParaRPr lang="en-US" sz="2000" dirty="0" smtClean="0"/>
          </a:p>
          <a:p>
            <a:r>
              <a:rPr lang="en-US" sz="2000" dirty="0" smtClean="0">
                <a:solidFill>
                  <a:srgbClr val="0000FF"/>
                </a:solidFill>
              </a:rPr>
              <a:t>When given an example that required the application of the principle (without it being named), 1</a:t>
            </a:r>
            <a:r>
              <a:rPr lang="en-US" sz="2000" u="sng" dirty="0" smtClean="0">
                <a:solidFill>
                  <a:srgbClr val="0000FF"/>
                </a:solidFill>
              </a:rPr>
              <a:t> out of 6</a:t>
            </a:r>
            <a:r>
              <a:rPr lang="en-US" sz="2000" dirty="0" smtClean="0">
                <a:solidFill>
                  <a:srgbClr val="0000FF"/>
                </a:solidFill>
              </a:rPr>
              <a:t> successfully applied it.</a:t>
            </a:r>
            <a:endParaRPr lang="en-US" sz="2000" dirty="0">
              <a:solidFill>
                <a:srgbClr val="0000FF"/>
              </a:solidFill>
            </a:endParaRPr>
          </a:p>
        </p:txBody>
      </p:sp>
      <p:sp>
        <p:nvSpPr>
          <p:cNvPr id="3" name="Slide Number Placeholder 2"/>
          <p:cNvSpPr>
            <a:spLocks noGrp="1"/>
          </p:cNvSpPr>
          <p:nvPr>
            <p:ph type="sldNum" sz="quarter" idx="10"/>
          </p:nvPr>
        </p:nvSpPr>
        <p:spPr/>
        <p:txBody>
          <a:bodyPr/>
          <a:lstStyle/>
          <a:p>
            <a:fld id="{36E8E02F-5C44-4D8F-8F63-7302E6D23E95}" type="slidenum">
              <a:rPr lang="en-CA" smtClean="0"/>
              <a:pPr/>
              <a:t>12</a:t>
            </a:fld>
            <a:endParaRPr lang="en-CA"/>
          </a:p>
        </p:txBody>
      </p:sp>
    </p:spTree>
    <p:extLst>
      <p:ext uri="{BB962C8B-B14F-4D97-AF65-F5344CB8AC3E}">
        <p14:creationId xmlns:p14="http://schemas.microsoft.com/office/powerpoint/2010/main" val="2181007640"/>
      </p:ext>
    </p:extLst>
  </p:cSld>
  <p:clrMapOvr>
    <a:masterClrMapping/>
  </p:clrMapOvr>
  <p:transition xmlns:p14="http://schemas.microsoft.com/office/powerpoint/2010/main">
    <p:zo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7239000" y="6248400"/>
            <a:ext cx="1905000" cy="457200"/>
          </a:xfrm>
        </p:spPr>
        <p:txBody>
          <a:bodyPr/>
          <a:lstStyle/>
          <a:p>
            <a:fld id="{99A5B3A7-D4EE-42FF-BA9E-1B5615228A67}" type="slidenum">
              <a:rPr lang="en-CA" smtClean="0"/>
              <a:pPr/>
              <a:t>13</a:t>
            </a:fld>
            <a:endParaRPr lang="en-CA"/>
          </a:p>
        </p:txBody>
      </p:sp>
      <p:sp>
        <p:nvSpPr>
          <p:cNvPr id="6" name="TextBox 5"/>
          <p:cNvSpPr txBox="1"/>
          <p:nvPr/>
        </p:nvSpPr>
        <p:spPr>
          <a:xfrm>
            <a:off x="1269952" y="2225693"/>
            <a:ext cx="6430391" cy="954107"/>
          </a:xfrm>
          <a:prstGeom prst="rect">
            <a:avLst/>
          </a:prstGeom>
          <a:noFill/>
        </p:spPr>
        <p:txBody>
          <a:bodyPr wrap="none" rtlCol="0">
            <a:spAutoFit/>
          </a:bodyPr>
          <a:lstStyle/>
          <a:p>
            <a:r>
              <a:rPr lang="en-US" sz="2800" b="1" dirty="0" smtClean="0">
                <a:solidFill>
                  <a:srgbClr val="000090"/>
                </a:solidFill>
                <a:latin typeface="Arial"/>
                <a:cs typeface="Arial"/>
              </a:rPr>
              <a:t>How Investors Make their Decisions:</a:t>
            </a:r>
            <a:endParaRPr lang="en-US" sz="2800" b="1" dirty="0">
              <a:solidFill>
                <a:srgbClr val="000090"/>
              </a:solidFill>
              <a:latin typeface="Arial"/>
              <a:cs typeface="Arial"/>
            </a:endParaRPr>
          </a:p>
          <a:p>
            <a:r>
              <a:rPr lang="en-US" sz="2800" b="1" dirty="0" smtClean="0">
                <a:solidFill>
                  <a:srgbClr val="000090"/>
                </a:solidFill>
                <a:latin typeface="Arial"/>
                <a:cs typeface="Arial"/>
              </a:rPr>
              <a:t>Age Makes a Difference</a:t>
            </a:r>
            <a:endParaRPr lang="en-US" sz="2800" b="1" dirty="0">
              <a:solidFill>
                <a:srgbClr val="000090"/>
              </a:solidFill>
              <a:latin typeface="Arial"/>
              <a:cs typeface="Arial"/>
            </a:endParaRPr>
          </a:p>
        </p:txBody>
      </p:sp>
      <p:sp>
        <p:nvSpPr>
          <p:cNvPr id="7" name="TextBox 6"/>
          <p:cNvSpPr txBox="1"/>
          <p:nvPr/>
        </p:nvSpPr>
        <p:spPr>
          <a:xfrm>
            <a:off x="2231754" y="5129053"/>
            <a:ext cx="4723568" cy="523220"/>
          </a:xfrm>
          <a:prstGeom prst="rect">
            <a:avLst/>
          </a:prstGeom>
          <a:noFill/>
        </p:spPr>
        <p:txBody>
          <a:bodyPr wrap="none" rtlCol="0">
            <a:spAutoFit/>
          </a:bodyPr>
          <a:lstStyle/>
          <a:p>
            <a:r>
              <a:rPr lang="en-US" sz="1400" b="1" dirty="0" smtClean="0">
                <a:solidFill>
                  <a:srgbClr val="0000FF"/>
                </a:solidFill>
                <a:latin typeface="Arial"/>
                <a:cs typeface="Arial"/>
              </a:rPr>
              <a:t>Material courtesy of the Investor Education Fund and </a:t>
            </a:r>
          </a:p>
          <a:p>
            <a:r>
              <a:rPr lang="en-US" sz="1400" b="1" dirty="0" smtClean="0">
                <a:solidFill>
                  <a:srgbClr val="0000FF"/>
                </a:solidFill>
                <a:latin typeface="Arial"/>
                <a:cs typeface="Arial"/>
              </a:rPr>
              <a:t>the Ontario Securities Commission</a:t>
            </a:r>
            <a:endParaRPr lang="en-US" sz="1400" b="1" dirty="0">
              <a:solidFill>
                <a:srgbClr val="0000FF"/>
              </a:solidFill>
              <a:latin typeface="Arial"/>
              <a:cs typeface="Arial"/>
            </a:endParaRPr>
          </a:p>
        </p:txBody>
      </p:sp>
    </p:spTree>
    <p:extLst>
      <p:ext uri="{BB962C8B-B14F-4D97-AF65-F5344CB8AC3E}">
        <p14:creationId xmlns:p14="http://schemas.microsoft.com/office/powerpoint/2010/main" val="2053020678"/>
      </p:ext>
    </p:extLst>
  </p:cSld>
  <p:clrMapOvr>
    <a:masterClrMapping/>
  </p:clrMapOvr>
  <p:transition xmlns:p14="http://schemas.microsoft.com/office/powerpoint/2010/main">
    <p:zo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365540" y="751000"/>
            <a:ext cx="7321260" cy="967038"/>
          </a:xfrm>
        </p:spPr>
        <p:txBody>
          <a:bodyPr/>
          <a:lstStyle/>
          <a:p>
            <a:r>
              <a:rPr lang="en-US" dirty="0" smtClean="0"/>
              <a:t>Getting Information to Decide</a:t>
            </a:r>
            <a:endParaRPr lang="en-US" dirty="0"/>
          </a:p>
        </p:txBody>
      </p:sp>
      <p:sp>
        <p:nvSpPr>
          <p:cNvPr id="4" name="Slide Number Placeholder 3"/>
          <p:cNvSpPr>
            <a:spLocks noGrp="1"/>
          </p:cNvSpPr>
          <p:nvPr>
            <p:ph type="sldNum" sz="quarter" idx="10"/>
          </p:nvPr>
        </p:nvSpPr>
        <p:spPr/>
        <p:txBody>
          <a:bodyPr/>
          <a:lstStyle/>
          <a:p>
            <a:fld id="{99A5B3A7-D4EE-42FF-BA9E-1B5615228A67}" type="slidenum">
              <a:rPr lang="en-CA" smtClean="0"/>
              <a:pPr/>
              <a:t>14</a:t>
            </a:fld>
            <a:endParaRPr lang="en-CA"/>
          </a:p>
        </p:txBody>
      </p:sp>
      <p:graphicFrame>
        <p:nvGraphicFramePr>
          <p:cNvPr id="7" name="Content Placeholder 4"/>
          <p:cNvGraphicFramePr>
            <a:graphicFrameLocks/>
          </p:cNvGraphicFramePr>
          <p:nvPr/>
        </p:nvGraphicFramePr>
        <p:xfrm>
          <a:off x="1182688" y="2017713"/>
          <a:ext cx="7443954" cy="38846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94387985"/>
      </p:ext>
    </p:extLst>
  </p:cSld>
  <p:clrMapOvr>
    <a:masterClrMapping/>
  </p:clrMapOvr>
  <p:transition xmlns:p14="http://schemas.microsoft.com/office/powerpoint/2010/main">
    <p:zo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338228" y="791964"/>
            <a:ext cx="7252983" cy="926074"/>
          </a:xfrm>
        </p:spPr>
        <p:txBody>
          <a:bodyPr/>
          <a:lstStyle/>
          <a:p>
            <a:r>
              <a:rPr lang="en-US" dirty="0" smtClean="0"/>
              <a:t>Sources Change with Age</a:t>
            </a:r>
            <a:endParaRPr lang="en-US" dirty="0"/>
          </a:p>
        </p:txBody>
      </p:sp>
      <p:sp>
        <p:nvSpPr>
          <p:cNvPr id="4" name="Slide Number Placeholder 3"/>
          <p:cNvSpPr>
            <a:spLocks noGrp="1"/>
          </p:cNvSpPr>
          <p:nvPr>
            <p:ph type="sldNum" sz="quarter" idx="10"/>
          </p:nvPr>
        </p:nvSpPr>
        <p:spPr/>
        <p:txBody>
          <a:bodyPr/>
          <a:lstStyle/>
          <a:p>
            <a:fld id="{99A5B3A7-D4EE-42FF-BA9E-1B5615228A67}" type="slidenum">
              <a:rPr lang="en-CA" smtClean="0"/>
              <a:pPr/>
              <a:t>15</a:t>
            </a:fld>
            <a:endParaRPr lang="en-CA"/>
          </a:p>
        </p:txBody>
      </p:sp>
      <p:pic>
        <p:nvPicPr>
          <p:cNvPr id="2" name="Picture 1"/>
          <p:cNvPicPr>
            <a:picLocks noChangeAspect="1"/>
          </p:cNvPicPr>
          <p:nvPr/>
        </p:nvPicPr>
        <p:blipFill>
          <a:blip r:embed="rId2"/>
          <a:stretch>
            <a:fillRect/>
          </a:stretch>
        </p:blipFill>
        <p:spPr>
          <a:xfrm>
            <a:off x="1464560" y="1873079"/>
            <a:ext cx="6257932" cy="4614370"/>
          </a:xfrm>
          <a:prstGeom prst="rect">
            <a:avLst/>
          </a:prstGeom>
        </p:spPr>
      </p:pic>
      <p:sp>
        <p:nvSpPr>
          <p:cNvPr id="8" name="Oval 7"/>
          <p:cNvSpPr/>
          <p:nvPr/>
        </p:nvSpPr>
        <p:spPr bwMode="auto">
          <a:xfrm rot="4236299">
            <a:off x="6074074" y="1872898"/>
            <a:ext cx="583931" cy="2154022"/>
          </a:xfrm>
          <a:prstGeom prst="ellipse">
            <a:avLst/>
          </a:prstGeom>
          <a:noFill/>
          <a:ln w="38100" cap="flat" cmpd="sng" algn="ctr">
            <a:solidFill>
              <a:srgbClr val="000090"/>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9" name="Oval 8"/>
          <p:cNvSpPr/>
          <p:nvPr/>
        </p:nvSpPr>
        <p:spPr bwMode="auto">
          <a:xfrm>
            <a:off x="6116682" y="3708210"/>
            <a:ext cx="569333" cy="481776"/>
          </a:xfrm>
          <a:prstGeom prst="ellipse">
            <a:avLst/>
          </a:prstGeom>
          <a:noFill/>
          <a:ln w="38100" cap="flat" cmpd="sng" algn="ctr">
            <a:solidFill>
              <a:srgbClr val="FF0000"/>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10" name="Oval 9"/>
          <p:cNvSpPr/>
          <p:nvPr/>
        </p:nvSpPr>
        <p:spPr bwMode="auto">
          <a:xfrm>
            <a:off x="4926040" y="4678168"/>
            <a:ext cx="569333" cy="481776"/>
          </a:xfrm>
          <a:prstGeom prst="ellipse">
            <a:avLst/>
          </a:prstGeom>
          <a:noFill/>
          <a:ln w="38100" cap="flat" cmpd="sng" algn="ctr">
            <a:solidFill>
              <a:srgbClr val="FF0000"/>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11" name="Oval 10"/>
          <p:cNvSpPr/>
          <p:nvPr/>
        </p:nvSpPr>
        <p:spPr bwMode="auto">
          <a:xfrm>
            <a:off x="4896843" y="2444482"/>
            <a:ext cx="569333" cy="481776"/>
          </a:xfrm>
          <a:prstGeom prst="ellipse">
            <a:avLst/>
          </a:prstGeom>
          <a:noFill/>
          <a:ln w="38100" cap="flat" cmpd="sng" algn="ctr">
            <a:solidFill>
              <a:srgbClr val="FF0000"/>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3666721378"/>
      </p:ext>
    </p:extLst>
  </p:cSld>
  <p:clrMapOvr>
    <a:masterClrMapping/>
  </p:clrMapOvr>
  <p:transition xmlns:p14="http://schemas.microsoft.com/office/powerpoint/2010/main">
    <p:zo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Simplified Conclusions</a:t>
            </a:r>
            <a:endParaRPr lang="en-CA" dirty="0"/>
          </a:p>
        </p:txBody>
      </p:sp>
      <p:sp>
        <p:nvSpPr>
          <p:cNvPr id="3" name="Content Placeholder 2"/>
          <p:cNvSpPr>
            <a:spLocks noGrp="1"/>
          </p:cNvSpPr>
          <p:nvPr>
            <p:ph idx="1"/>
          </p:nvPr>
        </p:nvSpPr>
        <p:spPr>
          <a:xfrm>
            <a:off x="987778" y="2017713"/>
            <a:ext cx="7967310" cy="4114800"/>
          </a:xfrm>
        </p:spPr>
        <p:txBody>
          <a:bodyPr/>
          <a:lstStyle/>
          <a:p>
            <a:r>
              <a:rPr lang="en-US" sz="2000" dirty="0" smtClean="0">
                <a:solidFill>
                  <a:srgbClr val="000066"/>
                </a:solidFill>
              </a:rPr>
              <a:t>Under-35’s are skeptics. They are more peer-oriented seeking out the views of like-minded people both online and off. They trust the motives of peers over advisors.  They compare a wider range of sources and infer ‘the truth’ by finding the common ground.  They don’t stop until they find the common ground.</a:t>
            </a:r>
          </a:p>
          <a:p>
            <a:pPr lvl="2"/>
            <a:endParaRPr lang="en-US" sz="1200" dirty="0" smtClean="0"/>
          </a:p>
          <a:p>
            <a:r>
              <a:rPr lang="en-US" sz="2000" dirty="0" smtClean="0">
                <a:solidFill>
                  <a:srgbClr val="FF0000"/>
                </a:solidFill>
              </a:rPr>
              <a:t>Over-35 trust experts.  They talk to advisors and read articles by experts in newspapers, magazines and books.  Even though everyone we interviewed uses the internet, it is not a primary vehicle for information-seeking.  Once they find “an answer” they can live with, they generally stop looking for information.</a:t>
            </a:r>
          </a:p>
          <a:p>
            <a:pPr lvl="2"/>
            <a:endParaRPr lang="en-US" sz="1200" dirty="0" smtClean="0">
              <a:solidFill>
                <a:srgbClr val="FF0000"/>
              </a:solidFill>
            </a:endParaRPr>
          </a:p>
          <a:p>
            <a:r>
              <a:rPr lang="en-US" sz="2000" dirty="0" smtClean="0">
                <a:solidFill>
                  <a:srgbClr val="33CC33"/>
                </a:solidFill>
              </a:rPr>
              <a:t>Blind trust in an advisor makes groups more vulnerable to scams</a:t>
            </a:r>
            <a:endParaRPr lang="en-CA" sz="2000" dirty="0">
              <a:solidFill>
                <a:srgbClr val="33CC33"/>
              </a:solidFill>
            </a:endParaRPr>
          </a:p>
        </p:txBody>
      </p:sp>
      <p:sp>
        <p:nvSpPr>
          <p:cNvPr id="4" name="Slide Number Placeholder 3"/>
          <p:cNvSpPr>
            <a:spLocks noGrp="1"/>
          </p:cNvSpPr>
          <p:nvPr>
            <p:ph type="sldNum" sz="quarter" idx="10"/>
          </p:nvPr>
        </p:nvSpPr>
        <p:spPr/>
        <p:txBody>
          <a:bodyPr/>
          <a:lstStyle/>
          <a:p>
            <a:fld id="{99A5B3A7-D4EE-42FF-BA9E-1B5615228A67}" type="slidenum">
              <a:rPr lang="en-CA" smtClean="0"/>
              <a:pPr/>
              <a:t>16</a:t>
            </a:fld>
            <a:endParaRPr lang="en-CA"/>
          </a:p>
        </p:txBody>
      </p:sp>
    </p:spTree>
    <p:extLst>
      <p:ext uri="{BB962C8B-B14F-4D97-AF65-F5344CB8AC3E}">
        <p14:creationId xmlns:p14="http://schemas.microsoft.com/office/powerpoint/2010/main" val="1974687481"/>
      </p:ext>
    </p:extLst>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Criteria</a:t>
            </a:r>
            <a:endParaRPr lang="en-US" dirty="0"/>
          </a:p>
        </p:txBody>
      </p:sp>
      <p:sp>
        <p:nvSpPr>
          <p:cNvPr id="3" name="Content Placeholder 2"/>
          <p:cNvSpPr>
            <a:spLocks noGrp="1"/>
          </p:cNvSpPr>
          <p:nvPr>
            <p:ph idx="1"/>
          </p:nvPr>
        </p:nvSpPr>
        <p:spPr/>
        <p:txBody>
          <a:bodyPr/>
          <a:lstStyle/>
          <a:p>
            <a:pPr marL="0" indent="0">
              <a:buNone/>
            </a:pPr>
            <a:r>
              <a:rPr lang="en-US" sz="2400" b="1" dirty="0" smtClean="0">
                <a:solidFill>
                  <a:srgbClr val="FF0000"/>
                </a:solidFill>
              </a:rPr>
              <a:t>The single biggest decision factor is what the advisor recommends but within that…</a:t>
            </a:r>
          </a:p>
          <a:p>
            <a:r>
              <a:rPr lang="en-US" sz="2400" dirty="0" smtClean="0">
                <a:solidFill>
                  <a:srgbClr val="000090"/>
                </a:solidFill>
              </a:rPr>
              <a:t>Performance and portfolio mix dominate decisions</a:t>
            </a:r>
          </a:p>
          <a:p>
            <a:pPr lvl="1"/>
            <a:r>
              <a:rPr lang="en-US" sz="2000" dirty="0" smtClean="0">
                <a:solidFill>
                  <a:srgbClr val="000090"/>
                </a:solidFill>
              </a:rPr>
              <a:t>Relative to similar investments</a:t>
            </a:r>
          </a:p>
          <a:p>
            <a:pPr lvl="1"/>
            <a:r>
              <a:rPr lang="en-US" sz="2000" dirty="0" smtClean="0">
                <a:solidFill>
                  <a:srgbClr val="000090"/>
                </a:solidFill>
              </a:rPr>
              <a:t>Relative to alternative types of investment</a:t>
            </a:r>
          </a:p>
          <a:p>
            <a:pPr lvl="1"/>
            <a:r>
              <a:rPr lang="en-US" sz="2000" dirty="0" smtClean="0">
                <a:solidFill>
                  <a:srgbClr val="000090"/>
                </a:solidFill>
              </a:rPr>
              <a:t>Relative to past earnings</a:t>
            </a:r>
          </a:p>
          <a:p>
            <a:r>
              <a:rPr lang="en-US" sz="2400" dirty="0" smtClean="0">
                <a:solidFill>
                  <a:srgbClr val="000090"/>
                </a:solidFill>
              </a:rPr>
              <a:t>Risk of loss is a major factor ONLY for deciding “NO”</a:t>
            </a:r>
          </a:p>
          <a:p>
            <a:r>
              <a:rPr lang="en-US" sz="2400" dirty="0" smtClean="0">
                <a:solidFill>
                  <a:srgbClr val="000090"/>
                </a:solidFill>
              </a:rPr>
              <a:t>Advisors typically discuss all these</a:t>
            </a:r>
          </a:p>
          <a:p>
            <a:pPr lvl="1"/>
            <a:r>
              <a:rPr lang="en-US" sz="2000" dirty="0" smtClean="0">
                <a:solidFill>
                  <a:srgbClr val="000090"/>
                </a:solidFill>
              </a:rPr>
              <a:t>Most give several choices</a:t>
            </a:r>
          </a:p>
          <a:p>
            <a:pPr lvl="1"/>
            <a:r>
              <a:rPr lang="en-US" sz="2000" dirty="0" smtClean="0">
                <a:solidFill>
                  <a:srgbClr val="000090"/>
                </a:solidFill>
              </a:rPr>
              <a:t>They give the reasons for their recommendations</a:t>
            </a:r>
          </a:p>
        </p:txBody>
      </p:sp>
      <p:sp>
        <p:nvSpPr>
          <p:cNvPr id="4" name="Slide Number Placeholder 3"/>
          <p:cNvSpPr>
            <a:spLocks noGrp="1"/>
          </p:cNvSpPr>
          <p:nvPr>
            <p:ph type="sldNum" sz="quarter" idx="10"/>
          </p:nvPr>
        </p:nvSpPr>
        <p:spPr/>
        <p:txBody>
          <a:bodyPr/>
          <a:lstStyle/>
          <a:p>
            <a:fld id="{99A5B3A7-D4EE-42FF-BA9E-1B5615228A67}" type="slidenum">
              <a:rPr lang="en-CA" smtClean="0"/>
              <a:pPr/>
              <a:t>17</a:t>
            </a:fld>
            <a:endParaRPr lang="en-CA"/>
          </a:p>
        </p:txBody>
      </p:sp>
    </p:spTree>
    <p:extLst>
      <p:ext uri="{BB962C8B-B14F-4D97-AF65-F5344CB8AC3E}">
        <p14:creationId xmlns:p14="http://schemas.microsoft.com/office/powerpoint/2010/main" val="4254531346"/>
      </p:ext>
    </p:extLst>
  </p:cSld>
  <p:clrMapOvr>
    <a:masterClrMapping/>
  </p:clrMapOvr>
  <p:transition xmlns:p14="http://schemas.microsoft.com/office/powerpoint/2010/main">
    <p:zo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9196" y="805618"/>
            <a:ext cx="7307604" cy="953383"/>
          </a:xfrm>
        </p:spPr>
        <p:txBody>
          <a:bodyPr/>
          <a:lstStyle/>
          <a:p>
            <a:r>
              <a:rPr lang="en-US" dirty="0" smtClean="0"/>
              <a:t>People say they consider…</a:t>
            </a:r>
            <a:endParaRPr lang="en-US" dirty="0"/>
          </a:p>
        </p:txBody>
      </p:sp>
      <p:sp>
        <p:nvSpPr>
          <p:cNvPr id="3" name="Slide Number Placeholder 2"/>
          <p:cNvSpPr>
            <a:spLocks noGrp="1"/>
          </p:cNvSpPr>
          <p:nvPr>
            <p:ph type="sldNum" sz="quarter" idx="10"/>
          </p:nvPr>
        </p:nvSpPr>
        <p:spPr/>
        <p:txBody>
          <a:bodyPr/>
          <a:lstStyle/>
          <a:p>
            <a:fld id="{36E8E02F-5C44-4D8F-8F63-7302E6D23E95}" type="slidenum">
              <a:rPr lang="en-CA" smtClean="0"/>
              <a:pPr/>
              <a:t>18</a:t>
            </a:fld>
            <a:endParaRPr lang="en-CA"/>
          </a:p>
        </p:txBody>
      </p:sp>
      <p:graphicFrame>
        <p:nvGraphicFramePr>
          <p:cNvPr id="4" name="Chart 3"/>
          <p:cNvGraphicFramePr>
            <a:graphicFrameLocks/>
          </p:cNvGraphicFramePr>
          <p:nvPr>
            <p:extLst>
              <p:ext uri="{D42A27DB-BD31-4B8C-83A1-F6EECF244321}">
                <p14:modId xmlns:p14="http://schemas.microsoft.com/office/powerpoint/2010/main" val="661088949"/>
              </p:ext>
            </p:extLst>
          </p:nvPr>
        </p:nvGraphicFramePr>
        <p:xfrm>
          <a:off x="1297264" y="2089146"/>
          <a:ext cx="6285401" cy="408286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61370631"/>
      </p:ext>
    </p:extLst>
  </p:cSld>
  <p:clrMapOvr>
    <a:masterClrMapping/>
  </p:clrMapOvr>
  <p:transition xmlns:p14="http://schemas.microsoft.com/office/powerpoint/2010/main">
    <p:zo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2582333" y="3886200"/>
            <a:ext cx="5190066" cy="1752600"/>
          </a:xfrm>
        </p:spPr>
        <p:txBody>
          <a:bodyPr/>
          <a:lstStyle/>
          <a:p>
            <a:pPr lvl="1">
              <a:lnSpc>
                <a:spcPct val="110000"/>
              </a:lnSpc>
            </a:pPr>
            <a:r>
              <a:rPr lang="en-CA" sz="2000" dirty="0">
                <a:solidFill>
                  <a:srgbClr val="000066"/>
                </a:solidFill>
              </a:rPr>
              <a:t>Real knowledge</a:t>
            </a:r>
          </a:p>
          <a:p>
            <a:pPr lvl="1">
              <a:lnSpc>
                <a:spcPct val="110000"/>
              </a:lnSpc>
            </a:pPr>
            <a:r>
              <a:rPr lang="en-CA" sz="2000" dirty="0">
                <a:solidFill>
                  <a:srgbClr val="000066"/>
                </a:solidFill>
              </a:rPr>
              <a:t>Real risks</a:t>
            </a:r>
          </a:p>
          <a:p>
            <a:pPr lvl="1">
              <a:lnSpc>
                <a:spcPct val="110000"/>
              </a:lnSpc>
            </a:pPr>
            <a:r>
              <a:rPr lang="en-CA" sz="2000" dirty="0">
                <a:solidFill>
                  <a:srgbClr val="000066"/>
                </a:solidFill>
              </a:rPr>
              <a:t>What is really </a:t>
            </a:r>
            <a:r>
              <a:rPr lang="en-CA" sz="2000" dirty="0" smtClean="0">
                <a:solidFill>
                  <a:srgbClr val="000066"/>
                </a:solidFill>
              </a:rPr>
              <a:t>suitable?</a:t>
            </a:r>
            <a:endParaRPr lang="en-CA" sz="2000" dirty="0">
              <a:solidFill>
                <a:srgbClr val="000066"/>
              </a:solidFill>
            </a:endParaRPr>
          </a:p>
          <a:p>
            <a:pPr algn="l"/>
            <a:endParaRPr lang="en-US" sz="2000" dirty="0"/>
          </a:p>
        </p:txBody>
      </p:sp>
      <p:sp>
        <p:nvSpPr>
          <p:cNvPr id="4" name="Slide Number Placeholder 3"/>
          <p:cNvSpPr>
            <a:spLocks noGrp="1"/>
          </p:cNvSpPr>
          <p:nvPr>
            <p:ph type="sldNum" sz="quarter" idx="4294967295"/>
          </p:nvPr>
        </p:nvSpPr>
        <p:spPr>
          <a:xfrm>
            <a:off x="7239000" y="6248400"/>
            <a:ext cx="1905000" cy="457200"/>
          </a:xfrm>
        </p:spPr>
        <p:txBody>
          <a:bodyPr/>
          <a:lstStyle/>
          <a:p>
            <a:fld id="{99A5B3A7-D4EE-42FF-BA9E-1B5615228A67}" type="slidenum">
              <a:rPr lang="en-CA" smtClean="0"/>
              <a:pPr/>
              <a:t>19</a:t>
            </a:fld>
            <a:endParaRPr lang="en-CA"/>
          </a:p>
        </p:txBody>
      </p:sp>
      <p:sp>
        <p:nvSpPr>
          <p:cNvPr id="6" name="TextBox 5"/>
          <p:cNvSpPr txBox="1"/>
          <p:nvPr/>
        </p:nvSpPr>
        <p:spPr>
          <a:xfrm>
            <a:off x="1806223" y="2610555"/>
            <a:ext cx="5776942" cy="646331"/>
          </a:xfrm>
          <a:prstGeom prst="rect">
            <a:avLst/>
          </a:prstGeom>
          <a:noFill/>
        </p:spPr>
        <p:txBody>
          <a:bodyPr wrap="none" rtlCol="0">
            <a:spAutoFit/>
          </a:bodyPr>
          <a:lstStyle/>
          <a:p>
            <a:r>
              <a:rPr lang="en-US" sz="3600" b="1" dirty="0" smtClean="0">
                <a:solidFill>
                  <a:srgbClr val="000090"/>
                </a:solidFill>
                <a:latin typeface="Arial"/>
                <a:cs typeface="Arial"/>
              </a:rPr>
              <a:t>Suitability of Investments</a:t>
            </a:r>
            <a:endParaRPr lang="en-US" sz="3600" b="1" dirty="0">
              <a:solidFill>
                <a:srgbClr val="000090"/>
              </a:solidFill>
              <a:latin typeface="Arial"/>
              <a:cs typeface="Arial"/>
            </a:endParaRPr>
          </a:p>
        </p:txBody>
      </p:sp>
    </p:spTree>
    <p:extLst>
      <p:ext uri="{BB962C8B-B14F-4D97-AF65-F5344CB8AC3E}">
        <p14:creationId xmlns:p14="http://schemas.microsoft.com/office/powerpoint/2010/main" val="4084475366"/>
      </p:ext>
    </p:extLst>
  </p:cSld>
  <p:clrMapOvr>
    <a:masterClrMapping/>
  </p:clrMapOvr>
  <p:transition xmlns:p14="http://schemas.microsoft.com/office/powerpoint/2010/main">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F8D423DA-46D0-4990-B34C-454D47F57AA4}" type="slidenum">
              <a:rPr lang="en-CA"/>
              <a:pPr/>
              <a:t>2</a:t>
            </a:fld>
            <a:endParaRPr lang="en-CA"/>
          </a:p>
        </p:txBody>
      </p:sp>
      <p:sp>
        <p:nvSpPr>
          <p:cNvPr id="10242" name="Rectangle 2"/>
          <p:cNvSpPr>
            <a:spLocks noGrp="1" noChangeArrowheads="1"/>
          </p:cNvSpPr>
          <p:nvPr>
            <p:ph type="title"/>
          </p:nvPr>
        </p:nvSpPr>
        <p:spPr bwMode="auto">
          <a:xfrm>
            <a:off x="1524000" y="838200"/>
            <a:ext cx="6781800" cy="838200"/>
          </a:xfrm>
          <a:noFill/>
          <a:ln>
            <a:miter lim="800000"/>
            <a:headEnd/>
            <a:tailEnd/>
          </a:ln>
        </p:spPr>
        <p:txBody>
          <a:bodyPr vert="horz" wrap="none" lIns="91440" tIns="45720" rIns="91440" bIns="45720" numCol="1" anchor="ctr" anchorCtr="0" compatLnSpc="1">
            <a:prstTxWarp prst="textNoShape">
              <a:avLst/>
            </a:prstTxWarp>
          </a:bodyPr>
          <a:lstStyle/>
          <a:p>
            <a:r>
              <a:rPr lang="en-CA" sz="4000" dirty="0" smtClean="0"/>
              <a:t>Topics for Today</a:t>
            </a:r>
            <a:endParaRPr lang="en-CA" sz="4000" dirty="0"/>
          </a:p>
        </p:txBody>
      </p:sp>
      <p:sp>
        <p:nvSpPr>
          <p:cNvPr id="10243" name="Rectangle 3"/>
          <p:cNvSpPr>
            <a:spLocks noGrp="1" noChangeArrowheads="1"/>
          </p:cNvSpPr>
          <p:nvPr>
            <p:ph type="body" idx="1"/>
          </p:nvPr>
        </p:nvSpPr>
        <p:spPr>
          <a:xfrm>
            <a:off x="1360208" y="2004059"/>
            <a:ext cx="7174419" cy="4114800"/>
          </a:xfrm>
        </p:spPr>
        <p:txBody>
          <a:bodyPr/>
          <a:lstStyle/>
          <a:p>
            <a:pPr>
              <a:lnSpc>
                <a:spcPct val="110000"/>
              </a:lnSpc>
            </a:pPr>
            <a:r>
              <a:rPr lang="en-CA" sz="2000" dirty="0" smtClean="0">
                <a:solidFill>
                  <a:srgbClr val="000066"/>
                </a:solidFill>
              </a:rPr>
              <a:t>What do investors want to know</a:t>
            </a:r>
          </a:p>
          <a:p>
            <a:pPr lvl="1">
              <a:lnSpc>
                <a:spcPct val="110000"/>
              </a:lnSpc>
            </a:pPr>
            <a:r>
              <a:rPr lang="en-CA" sz="1200" dirty="0" smtClean="0">
                <a:solidFill>
                  <a:srgbClr val="000066"/>
                </a:solidFill>
              </a:rPr>
              <a:t>How do professionals think – How do investors think</a:t>
            </a:r>
          </a:p>
          <a:p>
            <a:pPr>
              <a:lnSpc>
                <a:spcPct val="110000"/>
              </a:lnSpc>
            </a:pPr>
            <a:r>
              <a:rPr lang="en-CA" sz="2000" dirty="0" smtClean="0">
                <a:solidFill>
                  <a:srgbClr val="000066"/>
                </a:solidFill>
              </a:rPr>
              <a:t>How knowledgeable are investors about investing</a:t>
            </a:r>
          </a:p>
          <a:p>
            <a:pPr lvl="1">
              <a:lnSpc>
                <a:spcPct val="110000"/>
              </a:lnSpc>
            </a:pPr>
            <a:r>
              <a:rPr lang="en-CA" sz="1200" dirty="0" smtClean="0">
                <a:solidFill>
                  <a:srgbClr val="000066"/>
                </a:solidFill>
              </a:rPr>
              <a:t>General knowledge</a:t>
            </a:r>
          </a:p>
          <a:p>
            <a:pPr lvl="1">
              <a:lnSpc>
                <a:spcPct val="110000"/>
              </a:lnSpc>
            </a:pPr>
            <a:r>
              <a:rPr lang="en-CA" sz="1200" dirty="0">
                <a:solidFill>
                  <a:srgbClr val="000066"/>
                </a:solidFill>
              </a:rPr>
              <a:t>Risk/</a:t>
            </a:r>
            <a:r>
              <a:rPr lang="en-CA" sz="1200" dirty="0" smtClean="0">
                <a:solidFill>
                  <a:srgbClr val="000066"/>
                </a:solidFill>
              </a:rPr>
              <a:t>reward</a:t>
            </a:r>
          </a:p>
          <a:p>
            <a:pPr>
              <a:lnSpc>
                <a:spcPct val="110000"/>
              </a:lnSpc>
            </a:pPr>
            <a:r>
              <a:rPr lang="en-CA" sz="2000" dirty="0">
                <a:solidFill>
                  <a:srgbClr val="000066"/>
                </a:solidFill>
              </a:rPr>
              <a:t>How do investors make their decisions</a:t>
            </a:r>
          </a:p>
          <a:p>
            <a:pPr lvl="1">
              <a:lnSpc>
                <a:spcPct val="110000"/>
              </a:lnSpc>
            </a:pPr>
            <a:r>
              <a:rPr lang="en-CA" sz="1200" dirty="0">
                <a:solidFill>
                  <a:srgbClr val="000066"/>
                </a:solidFill>
              </a:rPr>
              <a:t>Seeking information</a:t>
            </a:r>
          </a:p>
          <a:p>
            <a:pPr lvl="1">
              <a:lnSpc>
                <a:spcPct val="110000"/>
              </a:lnSpc>
            </a:pPr>
            <a:r>
              <a:rPr lang="en-CA" sz="1200" dirty="0">
                <a:solidFill>
                  <a:srgbClr val="000066"/>
                </a:solidFill>
              </a:rPr>
              <a:t>Trusting </a:t>
            </a:r>
            <a:r>
              <a:rPr lang="en-CA" sz="1200" dirty="0" smtClean="0">
                <a:solidFill>
                  <a:srgbClr val="000066"/>
                </a:solidFill>
              </a:rPr>
              <a:t>the </a:t>
            </a:r>
            <a:r>
              <a:rPr lang="en-CA" sz="1200" dirty="0">
                <a:solidFill>
                  <a:srgbClr val="000066"/>
                </a:solidFill>
              </a:rPr>
              <a:t>advisor</a:t>
            </a:r>
          </a:p>
          <a:p>
            <a:pPr>
              <a:lnSpc>
                <a:spcPct val="110000"/>
              </a:lnSpc>
            </a:pPr>
            <a:r>
              <a:rPr lang="en-CA" sz="2000" dirty="0" smtClean="0">
                <a:solidFill>
                  <a:srgbClr val="000066"/>
                </a:solidFill>
              </a:rPr>
              <a:t>Suitability of investments</a:t>
            </a:r>
          </a:p>
          <a:p>
            <a:pPr lvl="2">
              <a:lnSpc>
                <a:spcPct val="110000"/>
              </a:lnSpc>
            </a:pPr>
            <a:endParaRPr lang="en-CA" sz="1200" dirty="0" smtClean="0">
              <a:solidFill>
                <a:srgbClr val="000066"/>
              </a:solidFill>
            </a:endParaRPr>
          </a:p>
          <a:p>
            <a:pPr>
              <a:lnSpc>
                <a:spcPct val="110000"/>
              </a:lnSpc>
            </a:pPr>
            <a:r>
              <a:rPr lang="en-CA" sz="2000" dirty="0" smtClean="0">
                <a:solidFill>
                  <a:srgbClr val="000066"/>
                </a:solidFill>
              </a:rPr>
              <a:t>Concluding remarks</a:t>
            </a:r>
            <a:endParaRPr lang="en-CA" sz="2000" dirty="0">
              <a:solidFill>
                <a:srgbClr val="000066"/>
              </a:solidFill>
            </a:endParaRPr>
          </a:p>
          <a:p>
            <a:pPr>
              <a:lnSpc>
                <a:spcPct val="110000"/>
              </a:lnSpc>
            </a:pPr>
            <a:endParaRPr lang="en-CA" sz="1600" dirty="0">
              <a:solidFill>
                <a:srgbClr val="000066"/>
              </a:solidFill>
            </a:endParaRPr>
          </a:p>
        </p:txBody>
      </p:sp>
    </p:spTree>
  </p:cSld>
  <p:clrMapOvr>
    <a:masterClrMapping/>
  </p:clrMapOvr>
  <p:transition xmlns:p14="http://schemas.microsoft.com/office/powerpoint/2010/main">
    <p:zoom/>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36888" y="719667"/>
            <a:ext cx="6846711" cy="977371"/>
          </a:xfrm>
        </p:spPr>
        <p:txBody>
          <a:bodyPr>
            <a:normAutofit fontScale="90000"/>
          </a:bodyPr>
          <a:lstStyle/>
          <a:p>
            <a:r>
              <a:rPr lang="en-US" dirty="0" smtClean="0"/>
              <a:t>Real Knowledge: </a:t>
            </a:r>
            <a:br>
              <a:rPr lang="en-US" dirty="0" smtClean="0"/>
            </a:br>
            <a:r>
              <a:rPr lang="en-US" dirty="0" smtClean="0"/>
              <a:t>Comments from Advisors</a:t>
            </a:r>
            <a:endParaRPr lang="en-US" dirty="0"/>
          </a:p>
        </p:txBody>
      </p:sp>
      <p:sp>
        <p:nvSpPr>
          <p:cNvPr id="5" name="Content Placeholder 4"/>
          <p:cNvSpPr>
            <a:spLocks noGrp="1"/>
          </p:cNvSpPr>
          <p:nvPr>
            <p:ph idx="1"/>
          </p:nvPr>
        </p:nvSpPr>
        <p:spPr>
          <a:xfrm>
            <a:off x="1182688" y="2017713"/>
            <a:ext cx="7772400" cy="3403145"/>
          </a:xfrm>
        </p:spPr>
        <p:txBody>
          <a:bodyPr/>
          <a:lstStyle/>
          <a:p>
            <a:r>
              <a:rPr lang="en-US" sz="1800" dirty="0" smtClean="0"/>
              <a:t>Less Sophisticated (Bottom quartile)</a:t>
            </a:r>
          </a:p>
          <a:p>
            <a:pPr lvl="1"/>
            <a:r>
              <a:rPr lang="en-US" sz="1400" i="1" dirty="0" smtClean="0"/>
              <a:t>“They think you can get a total guarantee from the advisor for the money they invest.  You have to explain risk and return and that nothing is guaranteed.”</a:t>
            </a:r>
          </a:p>
          <a:p>
            <a:pPr lvl="1"/>
            <a:r>
              <a:rPr lang="en-US" sz="1400" i="1" dirty="0" smtClean="0"/>
              <a:t>“They don’t understand the amount of risk that needs to be endured to get a high return.</a:t>
            </a:r>
          </a:p>
          <a:p>
            <a:pPr lvl="1"/>
            <a:r>
              <a:rPr lang="en-US" sz="1400" i="1" dirty="0" smtClean="0"/>
              <a:t>“Less sophisticated ask general questions.  What should I invest in?  What is a mutual fund?  How does the stock market work?”</a:t>
            </a:r>
          </a:p>
          <a:p>
            <a:pPr lvl="1"/>
            <a:r>
              <a:rPr lang="en-US" sz="1400" i="1" dirty="0" smtClean="0"/>
              <a:t>“</a:t>
            </a:r>
            <a:r>
              <a:rPr lang="en-US" sz="1400" i="1" dirty="0" smtClean="0">
                <a:solidFill>
                  <a:srgbClr val="FF0000"/>
                </a:solidFill>
              </a:rPr>
              <a:t>Very little awareness of risk, interest or inflationary issues</a:t>
            </a:r>
            <a:r>
              <a:rPr lang="en-US" sz="1400" i="1" dirty="0" smtClean="0"/>
              <a:t>.”</a:t>
            </a:r>
          </a:p>
          <a:p>
            <a:r>
              <a:rPr lang="en-US" sz="1800" dirty="0" smtClean="0"/>
              <a:t>More Sophisticated (Top quartile)</a:t>
            </a:r>
          </a:p>
          <a:p>
            <a:pPr lvl="1"/>
            <a:r>
              <a:rPr lang="en-US" sz="1400" i="1" dirty="0" smtClean="0"/>
              <a:t>“Ask more in-depth questions, wanting solutions to more complicated problems.”</a:t>
            </a:r>
          </a:p>
          <a:p>
            <a:pPr lvl="1"/>
            <a:r>
              <a:rPr lang="en-US" sz="1400" i="1" dirty="0" smtClean="0"/>
              <a:t>“Have better historical sense and know there will be ups and downs in the market.”</a:t>
            </a:r>
          </a:p>
          <a:p>
            <a:pPr lvl="1"/>
            <a:r>
              <a:rPr lang="en-US" sz="1400" i="1" dirty="0" smtClean="0"/>
              <a:t>“</a:t>
            </a:r>
            <a:r>
              <a:rPr lang="en-US" sz="1400" i="1" dirty="0" smtClean="0">
                <a:solidFill>
                  <a:srgbClr val="FF0000"/>
                </a:solidFill>
              </a:rPr>
              <a:t>They think they know a lot more than they do.</a:t>
            </a:r>
            <a:r>
              <a:rPr lang="en-US" sz="1400" i="1" dirty="0" smtClean="0"/>
              <a:t>”</a:t>
            </a:r>
            <a:endParaRPr lang="en-US" sz="1400" i="1" dirty="0"/>
          </a:p>
        </p:txBody>
      </p:sp>
      <p:sp>
        <p:nvSpPr>
          <p:cNvPr id="3" name="Slide Number Placeholder 2"/>
          <p:cNvSpPr>
            <a:spLocks noGrp="1"/>
          </p:cNvSpPr>
          <p:nvPr>
            <p:ph type="sldNum" sz="quarter" idx="10"/>
          </p:nvPr>
        </p:nvSpPr>
        <p:spPr/>
        <p:txBody>
          <a:bodyPr/>
          <a:lstStyle/>
          <a:p>
            <a:fld id="{36E8E02F-5C44-4D8F-8F63-7302E6D23E95}" type="slidenum">
              <a:rPr lang="en-CA" smtClean="0"/>
              <a:pPr/>
              <a:t>20</a:t>
            </a:fld>
            <a:endParaRPr lang="en-CA"/>
          </a:p>
        </p:txBody>
      </p:sp>
      <p:sp>
        <p:nvSpPr>
          <p:cNvPr id="6" name="TextBox 5"/>
          <p:cNvSpPr txBox="1"/>
          <p:nvPr/>
        </p:nvSpPr>
        <p:spPr>
          <a:xfrm>
            <a:off x="1652304" y="5762222"/>
            <a:ext cx="5893848" cy="276999"/>
          </a:xfrm>
          <a:prstGeom prst="rect">
            <a:avLst/>
          </a:prstGeom>
          <a:noFill/>
        </p:spPr>
        <p:txBody>
          <a:bodyPr wrap="none" rtlCol="0">
            <a:spAutoFit/>
          </a:bodyPr>
          <a:lstStyle/>
          <a:p>
            <a:r>
              <a:rPr lang="en-US" sz="1200" i="1" dirty="0" smtClean="0">
                <a:latin typeface="Arial"/>
                <a:cs typeface="Arial"/>
              </a:rPr>
              <a:t>Source: “An Advisor View of Consumer Questions”, Investor Education Fund, 2003.</a:t>
            </a:r>
            <a:endParaRPr lang="en-US" sz="1200" i="1" dirty="0">
              <a:latin typeface="Arial"/>
              <a:cs typeface="Arial"/>
            </a:endParaRPr>
          </a:p>
        </p:txBody>
      </p:sp>
    </p:spTree>
    <p:extLst>
      <p:ext uri="{BB962C8B-B14F-4D97-AF65-F5344CB8AC3E}">
        <p14:creationId xmlns:p14="http://schemas.microsoft.com/office/powerpoint/2010/main" val="356837225"/>
      </p:ext>
    </p:extLst>
  </p:cSld>
  <p:clrMapOvr>
    <a:masterClrMapping/>
  </p:clrMapOvr>
  <p:transition xmlns:p14="http://schemas.microsoft.com/office/powerpoint/2010/main">
    <p:zo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Real Risks </a:t>
            </a:r>
            <a:r>
              <a:rPr lang="en-US" sz="1800" dirty="0" smtClean="0"/>
              <a:t>(Based on unpublished research w/opinion leaders)</a:t>
            </a:r>
            <a:endParaRPr lang="en-US" sz="1800" dirty="0"/>
          </a:p>
        </p:txBody>
      </p:sp>
      <p:sp>
        <p:nvSpPr>
          <p:cNvPr id="3" name="Content Placeholder 2"/>
          <p:cNvSpPr>
            <a:spLocks noGrp="1"/>
          </p:cNvSpPr>
          <p:nvPr>
            <p:ph idx="1"/>
          </p:nvPr>
        </p:nvSpPr>
        <p:spPr>
          <a:xfrm>
            <a:off x="1182688" y="2017713"/>
            <a:ext cx="7772400" cy="4219398"/>
          </a:xfrm>
        </p:spPr>
        <p:txBody>
          <a:bodyPr/>
          <a:lstStyle/>
          <a:p>
            <a:r>
              <a:rPr lang="en-US" sz="2400" dirty="0" smtClean="0"/>
              <a:t>Risk is ‘framed’ in terms of investment volatility.</a:t>
            </a:r>
          </a:p>
          <a:p>
            <a:pPr lvl="2"/>
            <a:endParaRPr lang="en-US" sz="1800" dirty="0" smtClean="0"/>
          </a:p>
          <a:p>
            <a:r>
              <a:rPr lang="en-US" sz="2400" dirty="0" smtClean="0"/>
              <a:t>Current measures of risk fail to consider….</a:t>
            </a:r>
          </a:p>
          <a:p>
            <a:pPr lvl="1"/>
            <a:r>
              <a:rPr lang="en-US" sz="2000" dirty="0" smtClean="0">
                <a:solidFill>
                  <a:srgbClr val="FF0000"/>
                </a:solidFill>
              </a:rPr>
              <a:t>Life event risks</a:t>
            </a:r>
            <a:r>
              <a:rPr lang="en-US" sz="2000" dirty="0" smtClean="0"/>
              <a:t> like job loss, disability, maternity leave, family illness, longevity risk and more</a:t>
            </a:r>
          </a:p>
          <a:p>
            <a:pPr lvl="1"/>
            <a:r>
              <a:rPr lang="en-US" sz="2000" dirty="0" smtClean="0">
                <a:solidFill>
                  <a:srgbClr val="FF0000"/>
                </a:solidFill>
              </a:rPr>
              <a:t>Environmental risks</a:t>
            </a:r>
            <a:r>
              <a:rPr lang="en-US" sz="2000" dirty="0" smtClean="0"/>
              <a:t> that affect individual judgments of risk, such as news events, stock market trends, the economy, USD exchange and other factors</a:t>
            </a:r>
          </a:p>
          <a:p>
            <a:pPr lvl="1"/>
            <a:r>
              <a:rPr lang="en-US" sz="2000" dirty="0" smtClean="0">
                <a:solidFill>
                  <a:srgbClr val="FF0000"/>
                </a:solidFill>
              </a:rPr>
              <a:t>Comprehensive risk profile</a:t>
            </a:r>
            <a:r>
              <a:rPr lang="en-US" sz="2000" dirty="0" smtClean="0"/>
              <a:t> including insurance, banking, use of different accounts for different purposes, etc.</a:t>
            </a:r>
          </a:p>
          <a:p>
            <a:pPr lvl="1"/>
            <a:r>
              <a:rPr lang="en-US" sz="2000" dirty="0" smtClean="0">
                <a:solidFill>
                  <a:srgbClr val="FF0000"/>
                </a:solidFill>
              </a:rPr>
              <a:t>Lifestyle preferences (especially for retirement)</a:t>
            </a:r>
          </a:p>
          <a:p>
            <a:pPr lvl="1"/>
            <a:r>
              <a:rPr lang="en-US" sz="2000" dirty="0" smtClean="0">
                <a:solidFill>
                  <a:srgbClr val="FF0000"/>
                </a:solidFill>
              </a:rPr>
              <a:t>Real product understanding</a:t>
            </a:r>
          </a:p>
          <a:p>
            <a:endParaRPr lang="en-US" dirty="0" smtClean="0"/>
          </a:p>
        </p:txBody>
      </p:sp>
      <p:sp>
        <p:nvSpPr>
          <p:cNvPr id="4" name="Slide Number Placeholder 3"/>
          <p:cNvSpPr>
            <a:spLocks noGrp="1"/>
          </p:cNvSpPr>
          <p:nvPr>
            <p:ph type="sldNum" sz="quarter" idx="10"/>
          </p:nvPr>
        </p:nvSpPr>
        <p:spPr/>
        <p:txBody>
          <a:bodyPr/>
          <a:lstStyle/>
          <a:p>
            <a:fld id="{99A5B3A7-D4EE-42FF-BA9E-1B5615228A67}" type="slidenum">
              <a:rPr lang="en-CA" smtClean="0"/>
              <a:pPr/>
              <a:t>21</a:t>
            </a:fld>
            <a:endParaRPr lang="en-CA"/>
          </a:p>
        </p:txBody>
      </p:sp>
    </p:spTree>
    <p:extLst>
      <p:ext uri="{BB962C8B-B14F-4D97-AF65-F5344CB8AC3E}">
        <p14:creationId xmlns:p14="http://schemas.microsoft.com/office/powerpoint/2010/main" val="202897166"/>
      </p:ext>
    </p:extLst>
  </p:cSld>
  <p:clrMapOvr>
    <a:masterClrMapping/>
  </p:clrMapOvr>
  <p:transition xmlns:p14="http://schemas.microsoft.com/office/powerpoint/2010/main">
    <p:zo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Really Suitable?</a:t>
            </a:r>
            <a:endParaRPr lang="en-US" dirty="0"/>
          </a:p>
        </p:txBody>
      </p:sp>
      <p:sp>
        <p:nvSpPr>
          <p:cNvPr id="3" name="Content Placeholder 2"/>
          <p:cNvSpPr>
            <a:spLocks noGrp="1"/>
          </p:cNvSpPr>
          <p:nvPr>
            <p:ph idx="1"/>
          </p:nvPr>
        </p:nvSpPr>
        <p:spPr/>
        <p:txBody>
          <a:bodyPr/>
          <a:lstStyle/>
          <a:p>
            <a:r>
              <a:rPr lang="en-US" sz="2400" dirty="0" smtClean="0"/>
              <a:t>A mix of financial products that are suitable based on</a:t>
            </a:r>
          </a:p>
          <a:p>
            <a:pPr lvl="1"/>
            <a:r>
              <a:rPr lang="en-US" sz="1800" dirty="0" smtClean="0">
                <a:solidFill>
                  <a:srgbClr val="000090"/>
                </a:solidFill>
              </a:rPr>
              <a:t>Existing portfolio and asset mix</a:t>
            </a:r>
          </a:p>
          <a:p>
            <a:pPr lvl="1"/>
            <a:r>
              <a:rPr lang="en-US" sz="1800" dirty="0" smtClean="0">
                <a:solidFill>
                  <a:srgbClr val="000090"/>
                </a:solidFill>
              </a:rPr>
              <a:t>Financial goals </a:t>
            </a:r>
            <a:r>
              <a:rPr lang="en-US" sz="1800" u="sng" dirty="0" smtClean="0">
                <a:solidFill>
                  <a:srgbClr val="000090"/>
                </a:solidFill>
              </a:rPr>
              <a:t>and</a:t>
            </a:r>
            <a:r>
              <a:rPr lang="en-US" sz="1800" dirty="0" smtClean="0">
                <a:solidFill>
                  <a:srgbClr val="000090"/>
                </a:solidFill>
              </a:rPr>
              <a:t> Lifestyle goals</a:t>
            </a:r>
          </a:p>
          <a:p>
            <a:pPr lvl="1"/>
            <a:r>
              <a:rPr lang="en-US" sz="1800" dirty="0" smtClean="0">
                <a:solidFill>
                  <a:srgbClr val="000090"/>
                </a:solidFill>
              </a:rPr>
              <a:t>Investment risk profile</a:t>
            </a:r>
          </a:p>
          <a:p>
            <a:pPr lvl="1"/>
            <a:r>
              <a:rPr lang="en-US" sz="1800" dirty="0" smtClean="0">
                <a:solidFill>
                  <a:srgbClr val="000090"/>
                </a:solidFill>
              </a:rPr>
              <a:t>Real life risks</a:t>
            </a:r>
          </a:p>
          <a:p>
            <a:pPr lvl="1"/>
            <a:r>
              <a:rPr lang="en-US" sz="1800" dirty="0" smtClean="0">
                <a:solidFill>
                  <a:srgbClr val="000090"/>
                </a:solidFill>
              </a:rPr>
              <a:t>Investor understanding</a:t>
            </a:r>
          </a:p>
          <a:p>
            <a:pPr lvl="1"/>
            <a:r>
              <a:rPr lang="en-US" sz="1800" dirty="0" smtClean="0">
                <a:solidFill>
                  <a:srgbClr val="000090"/>
                </a:solidFill>
              </a:rPr>
              <a:t>A holistic view of the investor</a:t>
            </a:r>
          </a:p>
          <a:p>
            <a:r>
              <a:rPr lang="en-US" sz="2400" dirty="0" smtClean="0"/>
              <a:t>Where advisor disclosure includes:</a:t>
            </a:r>
          </a:p>
          <a:p>
            <a:pPr lvl="1"/>
            <a:r>
              <a:rPr lang="en-US" sz="1800" dirty="0" smtClean="0">
                <a:solidFill>
                  <a:srgbClr val="000090"/>
                </a:solidFill>
              </a:rPr>
              <a:t>Specific criteria/reasons for choice including amount</a:t>
            </a:r>
          </a:p>
          <a:p>
            <a:pPr lvl="1"/>
            <a:r>
              <a:rPr lang="en-US" sz="1800" dirty="0" smtClean="0">
                <a:solidFill>
                  <a:srgbClr val="000090"/>
                </a:solidFill>
              </a:rPr>
              <a:t>Potential risk and returns</a:t>
            </a:r>
          </a:p>
          <a:p>
            <a:pPr lvl="1"/>
            <a:r>
              <a:rPr lang="en-US" sz="1800" dirty="0" smtClean="0">
                <a:solidFill>
                  <a:srgbClr val="000090"/>
                </a:solidFill>
              </a:rPr>
              <a:t>All transaction and service costs</a:t>
            </a:r>
          </a:p>
          <a:p>
            <a:pPr lvl="1"/>
            <a:r>
              <a:rPr lang="en-US" sz="1800" dirty="0" smtClean="0">
                <a:solidFill>
                  <a:srgbClr val="000090"/>
                </a:solidFill>
              </a:rPr>
              <a:t>A discussion of alternative investments and asset classes</a:t>
            </a:r>
            <a:endParaRPr lang="en-US" sz="1800" dirty="0">
              <a:solidFill>
                <a:srgbClr val="000090"/>
              </a:solidFill>
            </a:endParaRPr>
          </a:p>
        </p:txBody>
      </p:sp>
      <p:sp>
        <p:nvSpPr>
          <p:cNvPr id="4" name="Slide Number Placeholder 3"/>
          <p:cNvSpPr>
            <a:spLocks noGrp="1"/>
          </p:cNvSpPr>
          <p:nvPr>
            <p:ph type="sldNum" sz="quarter" idx="10"/>
          </p:nvPr>
        </p:nvSpPr>
        <p:spPr/>
        <p:txBody>
          <a:bodyPr/>
          <a:lstStyle/>
          <a:p>
            <a:fld id="{99A5B3A7-D4EE-42FF-BA9E-1B5615228A67}" type="slidenum">
              <a:rPr lang="en-CA" smtClean="0"/>
              <a:pPr/>
              <a:t>22</a:t>
            </a:fld>
            <a:endParaRPr lang="en-CA"/>
          </a:p>
        </p:txBody>
      </p:sp>
    </p:spTree>
    <p:extLst>
      <p:ext uri="{BB962C8B-B14F-4D97-AF65-F5344CB8AC3E}">
        <p14:creationId xmlns:p14="http://schemas.microsoft.com/office/powerpoint/2010/main" val="1094844052"/>
      </p:ext>
    </p:extLst>
  </p:cSld>
  <p:clrMapOvr>
    <a:masterClrMapping/>
  </p:clrMapOvr>
  <p:transition xmlns:p14="http://schemas.microsoft.com/office/powerpoint/2010/main">
    <p:zo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Concluding Remarks</a:t>
            </a:r>
            <a:endParaRPr lang="en-US" dirty="0"/>
          </a:p>
        </p:txBody>
      </p:sp>
      <p:sp>
        <p:nvSpPr>
          <p:cNvPr id="3" name="Content Placeholder 2"/>
          <p:cNvSpPr>
            <a:spLocks noGrp="1"/>
          </p:cNvSpPr>
          <p:nvPr>
            <p:ph idx="1"/>
          </p:nvPr>
        </p:nvSpPr>
        <p:spPr>
          <a:xfrm>
            <a:off x="1001889" y="1947333"/>
            <a:ext cx="7953199" cy="4185180"/>
          </a:xfrm>
        </p:spPr>
        <p:txBody>
          <a:bodyPr/>
          <a:lstStyle/>
          <a:p>
            <a:r>
              <a:rPr lang="en-US" sz="2400" b="1" dirty="0" smtClean="0">
                <a:solidFill>
                  <a:srgbClr val="FF0000"/>
                </a:solidFill>
              </a:rPr>
              <a:t>Knowledge levels are lower than believed</a:t>
            </a:r>
          </a:p>
          <a:p>
            <a:pPr lvl="1"/>
            <a:r>
              <a:rPr lang="en-US" sz="2000" dirty="0" smtClean="0"/>
              <a:t>Numeracy &amp; literacy are limiters, especially over age 65</a:t>
            </a:r>
          </a:p>
          <a:p>
            <a:pPr lvl="1"/>
            <a:r>
              <a:rPr lang="en-US" sz="2000" dirty="0" smtClean="0"/>
              <a:t>People over-state their knowledge</a:t>
            </a:r>
          </a:p>
          <a:p>
            <a:pPr lvl="1"/>
            <a:r>
              <a:rPr lang="en-US" sz="2000" dirty="0" smtClean="0"/>
              <a:t>Knowledge levels far outstrip ability to apply</a:t>
            </a:r>
          </a:p>
          <a:p>
            <a:r>
              <a:rPr lang="en-US" sz="2400" b="1" dirty="0" smtClean="0">
                <a:solidFill>
                  <a:srgbClr val="FF0000"/>
                </a:solidFill>
              </a:rPr>
              <a:t>Information-seeking/Decisions differ by age</a:t>
            </a:r>
          </a:p>
          <a:p>
            <a:pPr lvl="1"/>
            <a:r>
              <a:rPr lang="en-US" sz="2000" dirty="0" smtClean="0"/>
              <a:t>Under-35 skeptics and information seekers</a:t>
            </a:r>
          </a:p>
          <a:p>
            <a:pPr lvl="1"/>
            <a:r>
              <a:rPr lang="en-US" sz="2000" dirty="0" smtClean="0"/>
              <a:t>Over-35 trust experts and rely on them</a:t>
            </a:r>
          </a:p>
          <a:p>
            <a:pPr lvl="1"/>
            <a:r>
              <a:rPr lang="en-US" sz="2000" dirty="0" smtClean="0"/>
              <a:t>Say they decide on likely gain/loss – but do they?</a:t>
            </a:r>
          </a:p>
          <a:p>
            <a:r>
              <a:rPr lang="en-US" sz="2400" b="1" dirty="0" smtClean="0">
                <a:solidFill>
                  <a:srgbClr val="FF0000"/>
                </a:solidFill>
              </a:rPr>
              <a:t>Suitability is based on a simplistic notion of risk</a:t>
            </a:r>
          </a:p>
          <a:p>
            <a:pPr lvl="1"/>
            <a:r>
              <a:rPr lang="en-US" sz="2000" dirty="0" smtClean="0"/>
              <a:t>Real investor risk is more complex than captured now</a:t>
            </a:r>
          </a:p>
          <a:p>
            <a:pPr lvl="1"/>
            <a:r>
              <a:rPr lang="en-US" sz="2000" dirty="0" smtClean="0"/>
              <a:t>No good models for assessing real risk yet</a:t>
            </a:r>
            <a:endParaRPr lang="en-US" sz="2000" dirty="0"/>
          </a:p>
        </p:txBody>
      </p:sp>
      <p:sp>
        <p:nvSpPr>
          <p:cNvPr id="4" name="Slide Number Placeholder 3"/>
          <p:cNvSpPr>
            <a:spLocks noGrp="1"/>
          </p:cNvSpPr>
          <p:nvPr>
            <p:ph type="sldNum" sz="quarter" idx="10"/>
          </p:nvPr>
        </p:nvSpPr>
        <p:spPr/>
        <p:txBody>
          <a:bodyPr/>
          <a:lstStyle/>
          <a:p>
            <a:fld id="{99A5B3A7-D4EE-42FF-BA9E-1B5615228A67}" type="slidenum">
              <a:rPr lang="en-CA" smtClean="0"/>
              <a:pPr/>
              <a:t>23</a:t>
            </a:fld>
            <a:endParaRPr lang="en-CA"/>
          </a:p>
        </p:txBody>
      </p:sp>
    </p:spTree>
    <p:extLst>
      <p:ext uri="{BB962C8B-B14F-4D97-AF65-F5344CB8AC3E}">
        <p14:creationId xmlns:p14="http://schemas.microsoft.com/office/powerpoint/2010/main" val="4187966115"/>
      </p:ext>
    </p:extLst>
  </p:cSld>
  <p:clrMapOvr>
    <a:masterClrMapping/>
  </p:clrMapOvr>
  <p:transition xmlns:p14="http://schemas.microsoft.com/office/powerpoint/2010/main">
    <p:zo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295400" y="863600"/>
            <a:ext cx="7188200" cy="896938"/>
          </a:xfrm>
        </p:spPr>
        <p:txBody>
          <a:bodyPr/>
          <a:lstStyle/>
          <a:p>
            <a:r>
              <a:rPr lang="en-US" dirty="0" smtClean="0"/>
              <a:t>For Further Information</a:t>
            </a:r>
            <a:endParaRPr lang="en-US" dirty="0"/>
          </a:p>
        </p:txBody>
      </p:sp>
      <p:sp>
        <p:nvSpPr>
          <p:cNvPr id="5" name="Slide Number Placeholder 4"/>
          <p:cNvSpPr>
            <a:spLocks noGrp="1"/>
          </p:cNvSpPr>
          <p:nvPr>
            <p:ph type="sldNum" sz="quarter" idx="10"/>
          </p:nvPr>
        </p:nvSpPr>
        <p:spPr/>
        <p:txBody>
          <a:bodyPr/>
          <a:lstStyle/>
          <a:p>
            <a:fld id="{26CF291B-206A-4A32-8181-18E7412A395D}" type="slidenum">
              <a:rPr lang="en-CA" smtClean="0"/>
              <a:pPr/>
              <a:t>24</a:t>
            </a:fld>
            <a:endParaRPr lang="en-CA"/>
          </a:p>
        </p:txBody>
      </p:sp>
      <p:sp>
        <p:nvSpPr>
          <p:cNvPr id="9" name="Rectangle 8"/>
          <p:cNvSpPr/>
          <p:nvPr/>
        </p:nvSpPr>
        <p:spPr>
          <a:xfrm>
            <a:off x="1346200" y="2097008"/>
            <a:ext cx="7010400" cy="3609379"/>
          </a:xfrm>
          <a:prstGeom prst="rect">
            <a:avLst/>
          </a:prstGeom>
        </p:spPr>
        <p:txBody>
          <a:bodyPr wrap="square">
            <a:spAutoFit/>
          </a:bodyPr>
          <a:lstStyle/>
          <a:p>
            <a:r>
              <a:rPr lang="en-US" sz="1200" b="1" u="sng" dirty="0"/>
              <a:t>For report overviews, go to:</a:t>
            </a:r>
          </a:p>
          <a:p>
            <a:r>
              <a:rPr lang="en-US" sz="1200" dirty="0"/>
              <a:t>
</a:t>
            </a:r>
            <a:r>
              <a:rPr lang="en-US" sz="1200" dirty="0">
                <a:hlinkClick r:id="rId2"/>
              </a:rPr>
              <a:t>http://www.getsmarteraboutmoney.ca/Investor-research/Our-research/Documents/A-study-on-what-Canadian-Investors-age-20-34-want-to-know-about-personal-</a:t>
            </a:r>
            <a:r>
              <a:rPr lang="en-US" sz="1200" dirty="0" smtClean="0">
                <a:hlinkClick r:id="rId2"/>
              </a:rPr>
              <a:t>finance.pdf</a:t>
            </a:r>
            <a:endParaRPr lang="en-US" sz="1200" dirty="0"/>
          </a:p>
          <a:p>
            <a:r>
              <a:rPr lang="en-US" sz="1200" dirty="0"/>
              <a:t>
</a:t>
            </a:r>
            <a:r>
              <a:rPr lang="en-US" sz="1200" dirty="0">
                <a:hlinkClick r:id="rId3"/>
              </a:rPr>
              <a:t>http://www.getsmarteraboutmoney.ca/Investor-research/Our-research/Documents/A-study-on-what-Canadian-Investors-age-35-and-over-want-to-know-about-personal-finance.p</a:t>
            </a:r>
            <a:r>
              <a:rPr lang="en-US" sz="1200" b="1" dirty="0">
                <a:hlinkClick r:id="rId3"/>
              </a:rPr>
              <a:t>df</a:t>
            </a:r>
            <a:r>
              <a:rPr lang="en-US" sz="1200" b="1" dirty="0"/>
              <a:t> </a:t>
            </a:r>
            <a:endParaRPr lang="en-US" sz="1200" dirty="0"/>
          </a:p>
          <a:p>
            <a:r>
              <a:rPr lang="en-US" sz="1200" dirty="0"/>
              <a:t>
</a:t>
            </a:r>
            <a:r>
              <a:rPr lang="en-US" sz="1200" dirty="0">
                <a:hlinkClick r:id="rId4"/>
              </a:rPr>
              <a:t>http://www.getsmarteraboutmoney.ca/Investor-research/Our-research/Documents/A-comparitive-study-on-what-Canadian-Investors-age-20-34-and-35-and-over-want-to-know-about-personal-</a:t>
            </a:r>
            <a:r>
              <a:rPr lang="en-US" sz="1200" dirty="0" smtClean="0">
                <a:hlinkClick r:id="rId4"/>
              </a:rPr>
              <a:t>finance.pdf</a:t>
            </a:r>
            <a:r>
              <a:rPr lang="en-US" sz="1200" dirty="0" smtClean="0"/>
              <a:t>  </a:t>
            </a:r>
            <a:endParaRPr lang="en-US" sz="1200" dirty="0"/>
          </a:p>
          <a:p>
            <a:r>
              <a:rPr lang="en-US" sz="1200" dirty="0"/>
              <a:t>
</a:t>
            </a:r>
            <a:r>
              <a:rPr lang="en-US" sz="1200" dirty="0">
                <a:hlinkClick r:id="rId5"/>
              </a:rPr>
              <a:t>http://www.getsmarteraboutmoney.ca/research/Our-research/Documents/Rpt_InvKnowl_Abridged_final%202011.</a:t>
            </a:r>
            <a:r>
              <a:rPr lang="en-US" sz="1200" dirty="0" smtClean="0">
                <a:hlinkClick r:id="rId5"/>
              </a:rPr>
              <a:t>pdf</a:t>
            </a:r>
            <a:r>
              <a:rPr lang="en-US" sz="1200" dirty="0" smtClean="0"/>
              <a:t> </a:t>
            </a:r>
          </a:p>
          <a:p>
            <a:endParaRPr lang="en-US" sz="1200" dirty="0"/>
          </a:p>
          <a:p>
            <a:r>
              <a:rPr lang="en-US" sz="1200" dirty="0">
                <a:hlinkClick r:id="rId6"/>
              </a:rPr>
              <a:t>http://www.osc.gov.on.ca/documents/en/Securities-Category3/rpt_20110622_31-103_perfomance-rpt-cost-</a:t>
            </a:r>
            <a:r>
              <a:rPr lang="en-US" sz="1200" dirty="0" smtClean="0">
                <a:hlinkClick r:id="rId6"/>
              </a:rPr>
              <a:t>disclosure.pdf</a:t>
            </a:r>
            <a:r>
              <a:rPr lang="en-US" sz="1200" dirty="0" smtClean="0"/>
              <a:t> </a:t>
            </a:r>
          </a:p>
          <a:p>
            <a:endParaRPr lang="en-US" sz="1200" dirty="0"/>
          </a:p>
          <a:p>
            <a:r>
              <a:rPr lang="en-US" sz="1200" dirty="0">
                <a:hlinkClick r:id="rId7"/>
              </a:rPr>
              <a:t>http://www.osc.gov.on.ca/static/_/Dialogue2011/dwo_20111101_ss-bo2-investor-issues-</a:t>
            </a:r>
            <a:r>
              <a:rPr lang="en-US" sz="1200" dirty="0" smtClean="0">
                <a:hlinkClick r:id="rId7"/>
              </a:rPr>
              <a:t>high.mp3</a:t>
            </a:r>
            <a:r>
              <a:rPr lang="en-US" sz="1200" dirty="0" smtClean="0"/>
              <a:t> </a:t>
            </a:r>
          </a:p>
          <a:p>
            <a:endParaRPr lang="en-US" sz="1200" dirty="0"/>
          </a:p>
          <a:p>
            <a:r>
              <a:rPr lang="en-US" sz="1200" dirty="0" smtClean="0"/>
              <a:t>Soon to be </a:t>
            </a:r>
            <a:r>
              <a:rPr lang="en-US" sz="1200" dirty="0"/>
              <a:t>published at </a:t>
            </a:r>
            <a:r>
              <a:rPr lang="en-US" sz="1200" dirty="0">
                <a:hlinkClick r:id="rId8"/>
              </a:rPr>
              <a:t>http://www.getsmarteraboutmoney.ca/research/Our-research/Pages/</a:t>
            </a:r>
            <a:r>
              <a:rPr lang="en-US" sz="1200" dirty="0" smtClean="0">
                <a:hlinkClick r:id="rId8"/>
              </a:rPr>
              <a:t>default.aspx</a:t>
            </a:r>
            <a:r>
              <a:rPr lang="en-US" sz="1200" dirty="0" smtClean="0"/>
              <a:t> </a:t>
            </a:r>
          </a:p>
          <a:p>
            <a:pPr marL="171450" indent="-171450">
              <a:buFont typeface="Arial"/>
              <a:buChar char="•"/>
            </a:pPr>
            <a:r>
              <a:rPr lang="en-US" sz="1200" b="1" dirty="0" smtClean="0">
                <a:solidFill>
                  <a:srgbClr val="000090"/>
                </a:solidFill>
              </a:rPr>
              <a:t>Advisor relationships and Investor Decision-Making</a:t>
            </a:r>
            <a:endParaRPr lang="en-US" sz="1200" b="1" dirty="0">
              <a:solidFill>
                <a:srgbClr val="000090"/>
              </a:solidFill>
            </a:endParaRPr>
          </a:p>
        </p:txBody>
      </p:sp>
    </p:spTree>
    <p:extLst>
      <p:ext uri="{BB962C8B-B14F-4D97-AF65-F5344CB8AC3E}">
        <p14:creationId xmlns:p14="http://schemas.microsoft.com/office/powerpoint/2010/main" val="496769668"/>
      </p:ext>
    </p:extLst>
  </p:cSld>
  <p:clrMapOvr>
    <a:masterClrMapping/>
  </p:clrMapOvr>
  <p:transition xmlns:p14="http://schemas.microsoft.com/office/powerpoint/2010/main">
    <p:zo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p:txBody>
          <a:bodyPr/>
          <a:lstStyle/>
          <a:p>
            <a:r>
              <a:rPr lang="en-US" sz="3600" b="1" i="1" dirty="0" smtClean="0">
                <a:solidFill>
                  <a:srgbClr val="000090"/>
                </a:solidFill>
                <a:latin typeface="Garamond"/>
                <a:cs typeface="Garamond"/>
              </a:rPr>
              <a:t>The Brondesbury Group</a:t>
            </a:r>
          </a:p>
          <a:p>
            <a:r>
              <a:rPr lang="en-US" b="1" i="1" dirty="0" smtClean="0">
                <a:latin typeface="Garamond"/>
                <a:cs typeface="Garamond"/>
                <a:hlinkClick r:id="rId2"/>
              </a:rPr>
              <a:t>www.brondesbury.com</a:t>
            </a:r>
            <a:r>
              <a:rPr lang="en-US" b="1" i="1" dirty="0" smtClean="0">
                <a:latin typeface="Garamond"/>
                <a:cs typeface="Garamond"/>
              </a:rPr>
              <a:t> </a:t>
            </a:r>
            <a:endParaRPr lang="en-US" b="1" i="1" dirty="0">
              <a:latin typeface="Garamond"/>
              <a:cs typeface="Garamond"/>
            </a:endParaRPr>
          </a:p>
        </p:txBody>
      </p:sp>
      <p:sp>
        <p:nvSpPr>
          <p:cNvPr id="3" name="Slide Number Placeholder 2"/>
          <p:cNvSpPr>
            <a:spLocks noGrp="1"/>
          </p:cNvSpPr>
          <p:nvPr>
            <p:ph type="sldNum" sz="quarter" idx="4294967295"/>
          </p:nvPr>
        </p:nvSpPr>
        <p:spPr>
          <a:xfrm>
            <a:off x="7239000" y="6248400"/>
            <a:ext cx="1905000" cy="457200"/>
          </a:xfrm>
        </p:spPr>
        <p:txBody>
          <a:bodyPr/>
          <a:lstStyle/>
          <a:p>
            <a:fld id="{36E8E02F-5C44-4D8F-8F63-7302E6D23E95}" type="slidenum">
              <a:rPr lang="en-CA" smtClean="0"/>
              <a:pPr/>
              <a:t>25</a:t>
            </a:fld>
            <a:endParaRPr lang="en-CA"/>
          </a:p>
        </p:txBody>
      </p:sp>
      <p:sp>
        <p:nvSpPr>
          <p:cNvPr id="5" name="TextBox 4"/>
          <p:cNvSpPr txBox="1"/>
          <p:nvPr/>
        </p:nvSpPr>
        <p:spPr>
          <a:xfrm>
            <a:off x="2580889" y="2471471"/>
            <a:ext cx="3813865" cy="830997"/>
          </a:xfrm>
          <a:prstGeom prst="rect">
            <a:avLst/>
          </a:prstGeom>
          <a:noFill/>
        </p:spPr>
        <p:txBody>
          <a:bodyPr wrap="none" rtlCol="0">
            <a:spAutoFit/>
          </a:bodyPr>
          <a:lstStyle/>
          <a:p>
            <a:r>
              <a:rPr lang="en-US" sz="4800" i="1" dirty="0" smtClean="0">
                <a:solidFill>
                  <a:srgbClr val="3366FF"/>
                </a:solidFill>
              </a:rPr>
              <a:t>THANK YOU</a:t>
            </a:r>
            <a:endParaRPr lang="en-US" sz="4800" i="1" dirty="0">
              <a:solidFill>
                <a:srgbClr val="3366FF"/>
              </a:solidFill>
            </a:endParaRPr>
          </a:p>
        </p:txBody>
      </p:sp>
    </p:spTree>
    <p:extLst>
      <p:ext uri="{BB962C8B-B14F-4D97-AF65-F5344CB8AC3E}">
        <p14:creationId xmlns:p14="http://schemas.microsoft.com/office/powerpoint/2010/main" val="863468887"/>
      </p:ext>
    </p:extLst>
  </p:cSld>
  <p:clrMapOvr>
    <a:masterClrMapping/>
  </p:clrMapOvr>
  <p:transition xmlns:p14="http://schemas.microsoft.com/office/powerpoint/2010/mai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Investors Want to Know</a:t>
            </a:r>
            <a:endParaRPr lang="en-CA" dirty="0"/>
          </a:p>
        </p:txBody>
      </p:sp>
      <p:sp>
        <p:nvSpPr>
          <p:cNvPr id="3" name="Content Placeholder 2"/>
          <p:cNvSpPr>
            <a:spLocks noGrp="1"/>
          </p:cNvSpPr>
          <p:nvPr>
            <p:ph idx="1"/>
          </p:nvPr>
        </p:nvSpPr>
        <p:spPr/>
        <p:txBody>
          <a:bodyPr/>
          <a:lstStyle/>
          <a:p>
            <a:pPr>
              <a:lnSpc>
                <a:spcPct val="150000"/>
              </a:lnSpc>
              <a:buNone/>
            </a:pPr>
            <a:r>
              <a:rPr lang="en-US" i="1" dirty="0" smtClean="0">
                <a:solidFill>
                  <a:srgbClr val="002060"/>
                </a:solidFill>
              </a:rPr>
              <a:t>Canadian investors want to know </a:t>
            </a:r>
            <a:r>
              <a:rPr lang="en-US" i="1" u="sng" dirty="0" smtClean="0">
                <a:solidFill>
                  <a:srgbClr val="002060"/>
                </a:solidFill>
              </a:rPr>
              <a:t>just</a:t>
            </a:r>
            <a:r>
              <a:rPr lang="en-US" i="1" dirty="0" smtClean="0">
                <a:solidFill>
                  <a:srgbClr val="002060"/>
                </a:solidFill>
              </a:rPr>
              <a:t> enough </a:t>
            </a:r>
          </a:p>
          <a:p>
            <a:pPr>
              <a:lnSpc>
                <a:spcPct val="150000"/>
              </a:lnSpc>
              <a:buNone/>
            </a:pPr>
            <a:r>
              <a:rPr lang="en-US" i="1" dirty="0" smtClean="0">
                <a:solidFill>
                  <a:srgbClr val="002060"/>
                </a:solidFill>
              </a:rPr>
              <a:t>To make a decision they </a:t>
            </a:r>
            <a:r>
              <a:rPr lang="en-US" i="1" u="sng" dirty="0" smtClean="0">
                <a:solidFill>
                  <a:srgbClr val="002060"/>
                </a:solidFill>
              </a:rPr>
              <a:t>must</a:t>
            </a:r>
            <a:r>
              <a:rPr lang="en-US" i="1" dirty="0" smtClean="0">
                <a:solidFill>
                  <a:srgbClr val="002060"/>
                </a:solidFill>
              </a:rPr>
              <a:t> make</a:t>
            </a:r>
          </a:p>
          <a:p>
            <a:pPr>
              <a:lnSpc>
                <a:spcPct val="150000"/>
              </a:lnSpc>
              <a:buNone/>
            </a:pPr>
            <a:r>
              <a:rPr lang="en-US" i="1" dirty="0" smtClean="0">
                <a:solidFill>
                  <a:srgbClr val="002060"/>
                </a:solidFill>
              </a:rPr>
              <a:t>Due to a </a:t>
            </a:r>
            <a:r>
              <a:rPr lang="en-US" i="1" u="sng" dirty="0" smtClean="0">
                <a:solidFill>
                  <a:srgbClr val="002060"/>
                </a:solidFill>
              </a:rPr>
              <a:t>life event</a:t>
            </a:r>
            <a:r>
              <a:rPr lang="en-US" i="1" dirty="0" smtClean="0">
                <a:solidFill>
                  <a:srgbClr val="002060"/>
                </a:solidFill>
              </a:rPr>
              <a:t> and</a:t>
            </a:r>
          </a:p>
          <a:p>
            <a:pPr>
              <a:lnSpc>
                <a:spcPct val="150000"/>
              </a:lnSpc>
              <a:buNone/>
            </a:pPr>
            <a:r>
              <a:rPr lang="en-US" i="1" dirty="0" smtClean="0">
                <a:solidFill>
                  <a:srgbClr val="002060"/>
                </a:solidFill>
              </a:rPr>
              <a:t>Be </a:t>
            </a:r>
            <a:r>
              <a:rPr lang="en-US" i="1" u="sng" dirty="0" smtClean="0">
                <a:solidFill>
                  <a:srgbClr val="002060"/>
                </a:solidFill>
              </a:rPr>
              <a:t>comfortable</a:t>
            </a:r>
            <a:r>
              <a:rPr lang="en-US" i="1" dirty="0" smtClean="0">
                <a:solidFill>
                  <a:srgbClr val="002060"/>
                </a:solidFill>
              </a:rPr>
              <a:t> with their choice.</a:t>
            </a:r>
          </a:p>
          <a:p>
            <a:pPr>
              <a:lnSpc>
                <a:spcPct val="150000"/>
              </a:lnSpc>
              <a:buNone/>
            </a:pPr>
            <a:r>
              <a:rPr lang="en-US" i="1" dirty="0" smtClean="0">
                <a:solidFill>
                  <a:srgbClr val="C00000"/>
                </a:solidFill>
              </a:rPr>
              <a:t>… This is less than you think they should know!</a:t>
            </a:r>
          </a:p>
        </p:txBody>
      </p:sp>
      <p:sp>
        <p:nvSpPr>
          <p:cNvPr id="4" name="Slide Number Placeholder 3"/>
          <p:cNvSpPr>
            <a:spLocks noGrp="1"/>
          </p:cNvSpPr>
          <p:nvPr>
            <p:ph type="sldNum" sz="quarter" idx="10"/>
          </p:nvPr>
        </p:nvSpPr>
        <p:spPr/>
        <p:txBody>
          <a:bodyPr/>
          <a:lstStyle/>
          <a:p>
            <a:fld id="{99A5B3A7-D4EE-42FF-BA9E-1B5615228A67}" type="slidenum">
              <a:rPr lang="en-CA" smtClean="0"/>
              <a:pPr/>
              <a:t>3</a:t>
            </a:fld>
            <a:endParaRPr lang="en-CA"/>
          </a:p>
        </p:txBody>
      </p:sp>
    </p:spTree>
    <p:extLst>
      <p:ext uri="{BB962C8B-B14F-4D97-AF65-F5344CB8AC3E}">
        <p14:creationId xmlns:p14="http://schemas.microsoft.com/office/powerpoint/2010/main" val="1722317340"/>
      </p:ext>
    </p:extLst>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846635" y="1966256"/>
            <a:ext cx="7824547" cy="4710821"/>
            <a:chOff x="245915" y="548680"/>
            <a:chExt cx="8630122" cy="6309320"/>
          </a:xfrm>
        </p:grpSpPr>
        <p:sp>
          <p:nvSpPr>
            <p:cNvPr id="6" name="Cloud Callout 5"/>
            <p:cNvSpPr/>
            <p:nvPr/>
          </p:nvSpPr>
          <p:spPr>
            <a:xfrm rot="18566339" flipH="1">
              <a:off x="435017" y="2117203"/>
              <a:ext cx="2657341" cy="3035546"/>
            </a:xfrm>
            <a:prstGeom prst="cloudCallout">
              <a:avLst/>
            </a:prstGeom>
            <a:solidFill>
              <a:schemeClr val="accent1">
                <a:alpha val="8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4" name="Picture 18"/>
            <p:cNvPicPr>
              <a:picLocks noChangeAspect="1" noChangeArrowheads="1"/>
            </p:cNvPicPr>
            <p:nvPr/>
          </p:nvPicPr>
          <p:blipFill>
            <a:blip r:embed="rId2" cstate="print"/>
            <a:srcRect/>
            <a:stretch>
              <a:fillRect/>
            </a:stretch>
          </p:blipFill>
          <p:spPr bwMode="auto">
            <a:xfrm>
              <a:off x="2699792" y="2852936"/>
              <a:ext cx="4136377" cy="4005064"/>
            </a:xfrm>
            <a:prstGeom prst="rect">
              <a:avLst/>
            </a:prstGeom>
            <a:noFill/>
            <a:ln w="9525">
              <a:noFill/>
              <a:miter lim="800000"/>
              <a:headEnd/>
              <a:tailEnd/>
            </a:ln>
            <a:effectLst/>
          </p:spPr>
        </p:pic>
        <p:sp>
          <p:nvSpPr>
            <p:cNvPr id="5" name="Cloud Callout 4"/>
            <p:cNvSpPr/>
            <p:nvPr/>
          </p:nvSpPr>
          <p:spPr>
            <a:xfrm>
              <a:off x="2699792" y="548680"/>
              <a:ext cx="5688632" cy="2160240"/>
            </a:xfrm>
            <a:prstGeom prst="cloudCallout">
              <a:avLst/>
            </a:prstGeom>
            <a:solidFill>
              <a:schemeClr val="bg2">
                <a:lumMod val="75000"/>
                <a:alpha val="7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Cloud Callout 6"/>
            <p:cNvSpPr/>
            <p:nvPr/>
          </p:nvSpPr>
          <p:spPr>
            <a:xfrm rot="17294075" flipV="1">
              <a:off x="6101283" y="2887249"/>
              <a:ext cx="3199813" cy="2349694"/>
            </a:xfrm>
            <a:prstGeom prst="cloudCallout">
              <a:avLst/>
            </a:prstGeom>
            <a:solidFill>
              <a:schemeClr val="accent3">
                <a:alpha val="9000"/>
              </a:schemeClr>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TextBox 7"/>
            <p:cNvSpPr txBox="1"/>
            <p:nvPr/>
          </p:nvSpPr>
          <p:spPr>
            <a:xfrm>
              <a:off x="3707904" y="764704"/>
              <a:ext cx="696024" cy="523220"/>
            </a:xfrm>
            <a:prstGeom prst="rect">
              <a:avLst/>
            </a:prstGeom>
            <a:noFill/>
          </p:spPr>
          <p:txBody>
            <a:bodyPr wrap="none" rtlCol="0">
              <a:spAutoFit/>
            </a:bodyPr>
            <a:lstStyle/>
            <a:p>
              <a:r>
                <a:rPr lang="en-CA" sz="2800" dirty="0"/>
                <a:t>r</a:t>
              </a:r>
              <a:r>
                <a:rPr lang="en-CA" sz="2800" dirty="0" smtClean="0"/>
                <a:t>isk</a:t>
              </a:r>
              <a:endParaRPr lang="en-CA" sz="2800" dirty="0"/>
            </a:p>
          </p:txBody>
        </p:sp>
        <p:sp>
          <p:nvSpPr>
            <p:cNvPr id="9" name="TextBox 8"/>
            <p:cNvSpPr txBox="1"/>
            <p:nvPr/>
          </p:nvSpPr>
          <p:spPr>
            <a:xfrm>
              <a:off x="5580112" y="692696"/>
              <a:ext cx="1214371" cy="523220"/>
            </a:xfrm>
            <a:prstGeom prst="rect">
              <a:avLst/>
            </a:prstGeom>
            <a:noFill/>
          </p:spPr>
          <p:txBody>
            <a:bodyPr wrap="none" rtlCol="0">
              <a:spAutoFit/>
            </a:bodyPr>
            <a:lstStyle/>
            <a:p>
              <a:r>
                <a:rPr lang="en-CA" sz="2800" dirty="0"/>
                <a:t>r</a:t>
              </a:r>
              <a:r>
                <a:rPr lang="en-CA" sz="2800" dirty="0" smtClean="0"/>
                <a:t>eward</a:t>
              </a:r>
            </a:p>
          </p:txBody>
        </p:sp>
        <p:sp>
          <p:nvSpPr>
            <p:cNvPr id="10" name="TextBox 9"/>
            <p:cNvSpPr txBox="1"/>
            <p:nvPr/>
          </p:nvSpPr>
          <p:spPr>
            <a:xfrm>
              <a:off x="4355976" y="1124744"/>
              <a:ext cx="1540486" cy="523220"/>
            </a:xfrm>
            <a:prstGeom prst="rect">
              <a:avLst/>
            </a:prstGeom>
            <a:noFill/>
          </p:spPr>
          <p:txBody>
            <a:bodyPr wrap="none" rtlCol="0">
              <a:spAutoFit/>
            </a:bodyPr>
            <a:lstStyle/>
            <a:p>
              <a:r>
                <a:rPr lang="en-CA" sz="2800" dirty="0"/>
                <a:t>a</a:t>
              </a:r>
              <a:r>
                <a:rPr lang="en-CA" sz="2800" dirty="0" smtClean="0"/>
                <a:t>sset mix</a:t>
              </a:r>
              <a:endParaRPr lang="en-CA" sz="2800" dirty="0"/>
            </a:p>
          </p:txBody>
        </p:sp>
        <p:sp>
          <p:nvSpPr>
            <p:cNvPr id="11" name="TextBox 10"/>
            <p:cNvSpPr txBox="1"/>
            <p:nvPr/>
          </p:nvSpPr>
          <p:spPr>
            <a:xfrm>
              <a:off x="3419872" y="1700808"/>
              <a:ext cx="934038" cy="523220"/>
            </a:xfrm>
            <a:prstGeom prst="rect">
              <a:avLst/>
            </a:prstGeom>
            <a:noFill/>
          </p:spPr>
          <p:txBody>
            <a:bodyPr wrap="none" rtlCol="0">
              <a:spAutoFit/>
            </a:bodyPr>
            <a:lstStyle/>
            <a:p>
              <a:r>
                <a:rPr lang="en-CA" sz="2800" dirty="0" smtClean="0"/>
                <a:t>goals</a:t>
              </a:r>
              <a:endParaRPr lang="en-CA" sz="2800" dirty="0"/>
            </a:p>
          </p:txBody>
        </p:sp>
        <p:sp>
          <p:nvSpPr>
            <p:cNvPr id="13" name="TextBox 12"/>
            <p:cNvSpPr txBox="1"/>
            <p:nvPr/>
          </p:nvSpPr>
          <p:spPr>
            <a:xfrm>
              <a:off x="467544" y="3933056"/>
              <a:ext cx="2272673" cy="523220"/>
            </a:xfrm>
            <a:prstGeom prst="rect">
              <a:avLst/>
            </a:prstGeom>
            <a:noFill/>
          </p:spPr>
          <p:txBody>
            <a:bodyPr wrap="none" rtlCol="0">
              <a:spAutoFit/>
            </a:bodyPr>
            <a:lstStyle/>
            <a:p>
              <a:r>
                <a:rPr lang="en-CA" sz="2800" dirty="0" smtClean="0"/>
                <a:t>spend – invest</a:t>
              </a:r>
              <a:endParaRPr lang="en-CA" sz="2800" dirty="0"/>
            </a:p>
          </p:txBody>
        </p:sp>
        <p:sp>
          <p:nvSpPr>
            <p:cNvPr id="14" name="TextBox 13"/>
            <p:cNvSpPr txBox="1"/>
            <p:nvPr/>
          </p:nvSpPr>
          <p:spPr>
            <a:xfrm>
              <a:off x="4572000" y="1700808"/>
              <a:ext cx="1600566" cy="523220"/>
            </a:xfrm>
            <a:prstGeom prst="rect">
              <a:avLst/>
            </a:prstGeom>
            <a:noFill/>
          </p:spPr>
          <p:txBody>
            <a:bodyPr wrap="none" rtlCol="0">
              <a:spAutoFit/>
            </a:bodyPr>
            <a:lstStyle/>
            <a:p>
              <a:r>
                <a:rPr lang="en-CA" sz="2800" dirty="0" smtClean="0"/>
                <a:t>suitability</a:t>
              </a:r>
              <a:endParaRPr lang="en-CA" sz="2800" dirty="0"/>
            </a:p>
          </p:txBody>
        </p:sp>
        <p:sp>
          <p:nvSpPr>
            <p:cNvPr id="15" name="TextBox 14"/>
            <p:cNvSpPr txBox="1"/>
            <p:nvPr/>
          </p:nvSpPr>
          <p:spPr>
            <a:xfrm>
              <a:off x="6660232" y="1268760"/>
              <a:ext cx="1333057" cy="523220"/>
            </a:xfrm>
            <a:prstGeom prst="rect">
              <a:avLst/>
            </a:prstGeom>
            <a:noFill/>
          </p:spPr>
          <p:txBody>
            <a:bodyPr wrap="none" rtlCol="0">
              <a:spAutoFit/>
            </a:bodyPr>
            <a:lstStyle/>
            <a:p>
              <a:r>
                <a:rPr lang="en-CA" sz="2800" dirty="0" smtClean="0"/>
                <a:t>product</a:t>
              </a:r>
              <a:endParaRPr lang="en-CA" sz="2800" dirty="0"/>
            </a:p>
          </p:txBody>
        </p:sp>
        <p:sp>
          <p:nvSpPr>
            <p:cNvPr id="16" name="TextBox 15"/>
            <p:cNvSpPr txBox="1"/>
            <p:nvPr/>
          </p:nvSpPr>
          <p:spPr>
            <a:xfrm>
              <a:off x="7596336" y="3140968"/>
              <a:ext cx="1070549" cy="523220"/>
            </a:xfrm>
            <a:prstGeom prst="rect">
              <a:avLst/>
            </a:prstGeom>
            <a:noFill/>
          </p:spPr>
          <p:txBody>
            <a:bodyPr wrap="none" rtlCol="0">
              <a:spAutoFit/>
            </a:bodyPr>
            <a:lstStyle/>
            <a:p>
              <a:r>
                <a:rPr lang="en-CA" sz="2800" dirty="0" smtClean="0"/>
                <a:t>family</a:t>
              </a:r>
              <a:endParaRPr lang="en-CA" sz="2800" dirty="0"/>
            </a:p>
          </p:txBody>
        </p:sp>
        <p:sp>
          <p:nvSpPr>
            <p:cNvPr id="17" name="TextBox 16"/>
            <p:cNvSpPr txBox="1"/>
            <p:nvPr/>
          </p:nvSpPr>
          <p:spPr>
            <a:xfrm>
              <a:off x="1259632" y="2420888"/>
              <a:ext cx="876330" cy="523220"/>
            </a:xfrm>
            <a:prstGeom prst="rect">
              <a:avLst/>
            </a:prstGeom>
            <a:noFill/>
          </p:spPr>
          <p:txBody>
            <a:bodyPr wrap="none" rtlCol="0">
              <a:spAutoFit/>
            </a:bodyPr>
            <a:lstStyle/>
            <a:p>
              <a:r>
                <a:rPr lang="en-CA" sz="2800" dirty="0" smtClean="0"/>
                <a:t>trust</a:t>
              </a:r>
              <a:endParaRPr lang="en-CA" sz="2800" dirty="0"/>
            </a:p>
          </p:txBody>
        </p:sp>
        <p:sp>
          <p:nvSpPr>
            <p:cNvPr id="18" name="TextBox 17"/>
            <p:cNvSpPr txBox="1"/>
            <p:nvPr/>
          </p:nvSpPr>
          <p:spPr>
            <a:xfrm>
              <a:off x="7236296" y="4725144"/>
              <a:ext cx="1149303" cy="700762"/>
            </a:xfrm>
            <a:prstGeom prst="rect">
              <a:avLst/>
            </a:prstGeom>
            <a:noFill/>
          </p:spPr>
          <p:txBody>
            <a:bodyPr wrap="none" rtlCol="0">
              <a:spAutoFit/>
            </a:bodyPr>
            <a:lstStyle/>
            <a:p>
              <a:r>
                <a:rPr lang="en-CA" sz="2800" dirty="0" smtClean="0"/>
                <a:t>safety</a:t>
              </a:r>
              <a:endParaRPr lang="en-CA" sz="2800" dirty="0"/>
            </a:p>
          </p:txBody>
        </p:sp>
        <p:sp>
          <p:nvSpPr>
            <p:cNvPr id="19" name="TextBox 18"/>
            <p:cNvSpPr txBox="1"/>
            <p:nvPr/>
          </p:nvSpPr>
          <p:spPr>
            <a:xfrm>
              <a:off x="395536" y="2905780"/>
              <a:ext cx="1884042" cy="523220"/>
            </a:xfrm>
            <a:prstGeom prst="rect">
              <a:avLst/>
            </a:prstGeom>
            <a:noFill/>
          </p:spPr>
          <p:txBody>
            <a:bodyPr wrap="none" rtlCol="0">
              <a:spAutoFit/>
            </a:bodyPr>
            <a:lstStyle/>
            <a:p>
              <a:r>
                <a:rPr lang="en-CA" sz="2800" dirty="0"/>
                <a:t>h</a:t>
              </a:r>
              <a:r>
                <a:rPr lang="en-CA" sz="2800" dirty="0" smtClean="0"/>
                <a:t>ow much?</a:t>
              </a:r>
              <a:endParaRPr lang="en-CA" sz="2800" dirty="0"/>
            </a:p>
          </p:txBody>
        </p:sp>
        <p:sp>
          <p:nvSpPr>
            <p:cNvPr id="20" name="TextBox 19"/>
            <p:cNvSpPr txBox="1"/>
            <p:nvPr/>
          </p:nvSpPr>
          <p:spPr>
            <a:xfrm>
              <a:off x="6660232" y="3625860"/>
              <a:ext cx="1986313" cy="523220"/>
            </a:xfrm>
            <a:prstGeom prst="rect">
              <a:avLst/>
            </a:prstGeom>
            <a:noFill/>
          </p:spPr>
          <p:txBody>
            <a:bodyPr wrap="none" rtlCol="0">
              <a:spAutoFit/>
            </a:bodyPr>
            <a:lstStyle/>
            <a:p>
              <a:r>
                <a:rPr lang="en-CA" sz="2800" dirty="0"/>
                <a:t>w</a:t>
              </a:r>
              <a:r>
                <a:rPr lang="en-CA" sz="2800" dirty="0" smtClean="0"/>
                <a:t>hat’s that?</a:t>
              </a:r>
              <a:endParaRPr lang="en-CA" sz="2800" dirty="0"/>
            </a:p>
          </p:txBody>
        </p:sp>
        <p:sp>
          <p:nvSpPr>
            <p:cNvPr id="21" name="TextBox 20"/>
            <p:cNvSpPr txBox="1"/>
            <p:nvPr/>
          </p:nvSpPr>
          <p:spPr>
            <a:xfrm>
              <a:off x="6948264" y="4149080"/>
              <a:ext cx="1305037" cy="523220"/>
            </a:xfrm>
            <a:prstGeom prst="rect">
              <a:avLst/>
            </a:prstGeom>
            <a:noFill/>
          </p:spPr>
          <p:txBody>
            <a:bodyPr wrap="none" rtlCol="0">
              <a:spAutoFit/>
            </a:bodyPr>
            <a:lstStyle/>
            <a:p>
              <a:r>
                <a:rPr lang="en-CA" sz="2800" dirty="0" smtClean="0"/>
                <a:t>lifestyle</a:t>
              </a:r>
              <a:endParaRPr lang="en-CA" sz="2800" dirty="0"/>
            </a:p>
          </p:txBody>
        </p:sp>
        <p:sp>
          <p:nvSpPr>
            <p:cNvPr id="22" name="Rectangle 21"/>
            <p:cNvSpPr/>
            <p:nvPr/>
          </p:nvSpPr>
          <p:spPr>
            <a:xfrm>
              <a:off x="1115616" y="3429000"/>
              <a:ext cx="1705660" cy="523220"/>
            </a:xfrm>
            <a:prstGeom prst="rect">
              <a:avLst/>
            </a:prstGeom>
          </p:spPr>
          <p:txBody>
            <a:bodyPr wrap="none">
              <a:spAutoFit/>
            </a:bodyPr>
            <a:lstStyle/>
            <a:p>
              <a:r>
                <a:rPr lang="en-CA" sz="2800" dirty="0" smtClean="0"/>
                <a:t>pay debt ?</a:t>
              </a:r>
              <a:endParaRPr lang="en-CA" sz="2800" dirty="0"/>
            </a:p>
          </p:txBody>
        </p:sp>
      </p:grpSp>
      <p:sp>
        <p:nvSpPr>
          <p:cNvPr id="12" name="Title 11"/>
          <p:cNvSpPr>
            <a:spLocks noGrp="1"/>
          </p:cNvSpPr>
          <p:nvPr>
            <p:ph type="title"/>
          </p:nvPr>
        </p:nvSpPr>
        <p:spPr>
          <a:xfrm>
            <a:off x="1351885" y="588693"/>
            <a:ext cx="7307604" cy="1143000"/>
          </a:xfrm>
        </p:spPr>
        <p:txBody>
          <a:bodyPr/>
          <a:lstStyle/>
          <a:p>
            <a:r>
              <a:rPr lang="en-US" dirty="0" smtClean="0"/>
              <a:t>What are they thinking?</a:t>
            </a:r>
            <a:endParaRPr lang="en-US" dirty="0"/>
          </a:p>
        </p:txBody>
      </p:sp>
    </p:spTree>
    <p:extLst>
      <p:ext uri="{BB962C8B-B14F-4D97-AF65-F5344CB8AC3E}">
        <p14:creationId xmlns:p14="http://schemas.microsoft.com/office/powerpoint/2010/main" val="3941380135"/>
      </p:ext>
    </p:extLst>
  </p:cSld>
  <p:clrMapOvr>
    <a:masterClrMapping/>
  </p:clrMapOvr>
  <p:transition xmlns:p14="http://schemas.microsoft.com/office/powerpoint/2010/mai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 Investors See It</a:t>
            </a:r>
            <a:endParaRPr lang="en-US" dirty="0"/>
          </a:p>
        </p:txBody>
      </p:sp>
      <p:sp>
        <p:nvSpPr>
          <p:cNvPr id="4" name="Slide Number Placeholder 3"/>
          <p:cNvSpPr>
            <a:spLocks noGrp="1"/>
          </p:cNvSpPr>
          <p:nvPr>
            <p:ph type="sldNum" sz="quarter" idx="10"/>
          </p:nvPr>
        </p:nvSpPr>
        <p:spPr/>
        <p:txBody>
          <a:bodyPr/>
          <a:lstStyle/>
          <a:p>
            <a:fld id="{99A5B3A7-D4EE-42FF-BA9E-1B5615228A67}" type="slidenum">
              <a:rPr lang="en-CA" smtClean="0"/>
              <a:pPr/>
              <a:t>5</a:t>
            </a:fld>
            <a:endParaRPr lang="en-CA"/>
          </a:p>
        </p:txBody>
      </p:sp>
      <p:sp>
        <p:nvSpPr>
          <p:cNvPr id="6" name="Rectangle 5"/>
          <p:cNvSpPr/>
          <p:nvPr/>
        </p:nvSpPr>
        <p:spPr>
          <a:xfrm>
            <a:off x="1254199" y="2043870"/>
            <a:ext cx="7264767" cy="4278094"/>
          </a:xfrm>
          <a:prstGeom prst="rect">
            <a:avLst/>
          </a:prstGeom>
        </p:spPr>
        <p:txBody>
          <a:bodyPr wrap="square">
            <a:spAutoFit/>
          </a:bodyPr>
          <a:lstStyle/>
          <a:p>
            <a:r>
              <a:rPr lang="en-US" sz="1400" i="1" dirty="0">
                <a:solidFill>
                  <a:srgbClr val="000090"/>
                </a:solidFill>
                <a:latin typeface="Times New Roman"/>
                <a:cs typeface="Times New Roman"/>
              </a:rPr>
              <a:t>“It seems to be too overwhelming. Too many companies and too much information to be able to make a good decision and because my time is very limited, I have not yet had enough time to dedicate to getting this done”  </a:t>
            </a:r>
            <a:r>
              <a:rPr lang="en-US" sz="1000" i="1" dirty="0">
                <a:solidFill>
                  <a:srgbClr val="000090"/>
                </a:solidFill>
                <a:latin typeface="Times New Roman"/>
                <a:cs typeface="Times New Roman"/>
              </a:rPr>
              <a:t>(Online Focus Group Age 20 – 34, Investor Education Fund, July 2010.</a:t>
            </a:r>
            <a:r>
              <a:rPr lang="en-US" sz="1400" i="1" dirty="0">
                <a:solidFill>
                  <a:srgbClr val="000090"/>
                </a:solidFill>
                <a:latin typeface="Times New Roman"/>
                <a:cs typeface="Times New Roman"/>
              </a:rPr>
              <a:t>)</a:t>
            </a:r>
          </a:p>
          <a:p>
            <a:endParaRPr lang="en-US" sz="1400" i="1" dirty="0">
              <a:solidFill>
                <a:srgbClr val="000090"/>
              </a:solidFill>
              <a:latin typeface="Times New Roman"/>
              <a:cs typeface="Times New Roman"/>
            </a:endParaRPr>
          </a:p>
          <a:p>
            <a:r>
              <a:rPr lang="en-US" sz="1400" i="1" dirty="0">
                <a:solidFill>
                  <a:srgbClr val="000090"/>
                </a:solidFill>
                <a:latin typeface="Times New Roman"/>
                <a:cs typeface="Times New Roman"/>
              </a:rPr>
              <a:t>“It is an education decision and you try to research whatever you are looking for and then the timeframe comes to an end, you have to make a decision and then you base your decision on what you have read so far. </a:t>
            </a:r>
            <a:r>
              <a:rPr lang="en-US" sz="1000" i="1" dirty="0">
                <a:solidFill>
                  <a:srgbClr val="000090"/>
                </a:solidFill>
                <a:latin typeface="Times New Roman"/>
                <a:cs typeface="Times New Roman"/>
              </a:rPr>
              <a:t> (Focus Group Age 35+, Retired Group, Investor Education Fund, Sept 2010</a:t>
            </a:r>
            <a:r>
              <a:rPr lang="en-US" sz="1000" i="1" dirty="0" smtClean="0">
                <a:solidFill>
                  <a:srgbClr val="000090"/>
                </a:solidFill>
                <a:latin typeface="Times New Roman"/>
                <a:cs typeface="Times New Roman"/>
              </a:rPr>
              <a:t>)</a:t>
            </a:r>
          </a:p>
          <a:p>
            <a:endParaRPr lang="en-US" sz="1400" i="1" dirty="0">
              <a:solidFill>
                <a:srgbClr val="000090"/>
              </a:solidFill>
              <a:latin typeface="Times New Roman"/>
              <a:cs typeface="Times New Roman"/>
            </a:endParaRPr>
          </a:p>
          <a:p>
            <a:r>
              <a:rPr lang="en-US" sz="1400" i="1" dirty="0">
                <a:solidFill>
                  <a:srgbClr val="000090"/>
                </a:solidFill>
                <a:latin typeface="Times New Roman"/>
                <a:ea typeface="Calibri"/>
                <a:cs typeface="Times New Roman"/>
              </a:rPr>
              <a:t>“So you’re looking at one (account reporting statement) and well what does this mean? What does that mean? It would be really nice if you looked at the same thing and it would be in the same column so you could compare apples to apples.” </a:t>
            </a:r>
            <a:r>
              <a:rPr lang="en-US" sz="1000" i="1" dirty="0">
                <a:solidFill>
                  <a:srgbClr val="000090"/>
                </a:solidFill>
                <a:latin typeface="Times New Roman"/>
                <a:ea typeface="Calibri"/>
                <a:cs typeface="Times New Roman"/>
              </a:rPr>
              <a:t>(Focus Groups, Account Reporting Practices, Ontario Securities Commission, Sept 2011</a:t>
            </a:r>
            <a:r>
              <a:rPr lang="en-US" sz="1000" i="1" dirty="0" smtClean="0">
                <a:solidFill>
                  <a:srgbClr val="000090"/>
                </a:solidFill>
                <a:latin typeface="Times New Roman"/>
                <a:ea typeface="Calibri"/>
                <a:cs typeface="Times New Roman"/>
              </a:rPr>
              <a:t>)</a:t>
            </a:r>
          </a:p>
          <a:p>
            <a:endParaRPr lang="en-US" sz="1400" i="1" dirty="0">
              <a:solidFill>
                <a:srgbClr val="000090"/>
              </a:solidFill>
              <a:latin typeface="Times New Roman"/>
              <a:ea typeface="Calibri"/>
              <a:cs typeface="Times New Roman"/>
            </a:endParaRPr>
          </a:p>
          <a:p>
            <a:r>
              <a:rPr lang="en-US" sz="1400" i="1" dirty="0" smtClean="0">
                <a:solidFill>
                  <a:srgbClr val="000090"/>
                </a:solidFill>
                <a:latin typeface="Times New Roman"/>
                <a:ea typeface="Calibri"/>
                <a:cs typeface="Times New Roman"/>
              </a:rPr>
              <a:t>“I </a:t>
            </a:r>
            <a:r>
              <a:rPr lang="en-US" sz="1400" i="1" dirty="0">
                <a:solidFill>
                  <a:srgbClr val="000090"/>
                </a:solidFill>
                <a:latin typeface="Times New Roman"/>
                <a:ea typeface="Calibri"/>
                <a:cs typeface="Times New Roman"/>
              </a:rPr>
              <a:t>should have a level of savvy.  I have my MBA.  I have taken financial courses.  It just doesn’t turn my crank.  I just shut down when I get into it</a:t>
            </a:r>
            <a:r>
              <a:rPr lang="en-US" sz="1400" i="1" dirty="0" smtClean="0">
                <a:solidFill>
                  <a:srgbClr val="000090"/>
                </a:solidFill>
                <a:latin typeface="Times New Roman"/>
                <a:ea typeface="Calibri"/>
                <a:cs typeface="Times New Roman"/>
              </a:rPr>
              <a:t>.”  </a:t>
            </a:r>
            <a:r>
              <a:rPr lang="en-US" sz="1000" i="1" dirty="0" smtClean="0">
                <a:solidFill>
                  <a:srgbClr val="000090"/>
                </a:solidFill>
                <a:latin typeface="Times New Roman"/>
                <a:ea typeface="Calibri"/>
                <a:cs typeface="Times New Roman"/>
              </a:rPr>
              <a:t> </a:t>
            </a:r>
            <a:r>
              <a:rPr lang="en-US" sz="1000" i="1" dirty="0">
                <a:solidFill>
                  <a:srgbClr val="000090"/>
                </a:solidFill>
                <a:latin typeface="Times New Roman"/>
                <a:ea typeface="Calibri"/>
                <a:cs typeface="Times New Roman"/>
              </a:rPr>
              <a:t>(Focus Group 35+, Preparing for Retirement Group, Investor Education Fund, Sept 2010</a:t>
            </a:r>
            <a:r>
              <a:rPr lang="en-US" sz="1000" i="1" dirty="0" smtClean="0">
                <a:solidFill>
                  <a:srgbClr val="000090"/>
                </a:solidFill>
                <a:latin typeface="Times New Roman"/>
                <a:ea typeface="Calibri"/>
                <a:cs typeface="Times New Roman"/>
              </a:rPr>
              <a:t>)</a:t>
            </a:r>
          </a:p>
          <a:p>
            <a:endParaRPr lang="en-US" sz="1400" i="1" dirty="0">
              <a:solidFill>
                <a:srgbClr val="000090"/>
              </a:solidFill>
              <a:latin typeface="Times New Roman"/>
              <a:ea typeface="Calibri"/>
              <a:cs typeface="Times New Roman"/>
            </a:endParaRPr>
          </a:p>
          <a:p>
            <a:r>
              <a:rPr lang="en-US" sz="1400" i="1" dirty="0">
                <a:solidFill>
                  <a:srgbClr val="000090"/>
                </a:solidFill>
                <a:latin typeface="Times New Roman"/>
                <a:ea typeface="Calibri"/>
                <a:cs typeface="Times New Roman"/>
              </a:rPr>
              <a:t>“We learned that it is harder than I thought to make a decision on which company to go with when starting </a:t>
            </a:r>
            <a:r>
              <a:rPr lang="en-US" sz="1400" i="1" dirty="0" smtClean="0">
                <a:solidFill>
                  <a:srgbClr val="000090"/>
                </a:solidFill>
                <a:latin typeface="Times New Roman"/>
                <a:ea typeface="Calibri"/>
                <a:cs typeface="Times New Roman"/>
              </a:rPr>
              <a:t>an </a:t>
            </a:r>
            <a:r>
              <a:rPr lang="en-US" sz="1400" i="1" dirty="0">
                <a:solidFill>
                  <a:srgbClr val="000090"/>
                </a:solidFill>
                <a:latin typeface="Times New Roman"/>
                <a:ea typeface="Calibri"/>
                <a:cs typeface="Times New Roman"/>
              </a:rPr>
              <a:t>RESP. We still have not decided because we have not figured out (not enough time yet) to decide which company is best.”</a:t>
            </a:r>
            <a:r>
              <a:rPr lang="en-US" sz="1000" i="1" dirty="0">
                <a:solidFill>
                  <a:srgbClr val="000090"/>
                </a:solidFill>
                <a:latin typeface="Times New Roman"/>
                <a:ea typeface="Calibri"/>
                <a:cs typeface="Times New Roman"/>
              </a:rPr>
              <a:t> (Online Focus Group Age 20 – 34, Investor Education Fund, July 2010.)</a:t>
            </a:r>
            <a:endParaRPr lang="en-US" sz="1000" dirty="0">
              <a:solidFill>
                <a:srgbClr val="000090"/>
              </a:solidFill>
              <a:latin typeface="Times New Roman"/>
              <a:cs typeface="Times New Roman"/>
            </a:endParaRPr>
          </a:p>
        </p:txBody>
      </p:sp>
    </p:spTree>
    <p:extLst>
      <p:ext uri="{BB962C8B-B14F-4D97-AF65-F5344CB8AC3E}">
        <p14:creationId xmlns:p14="http://schemas.microsoft.com/office/powerpoint/2010/main" val="3547064686"/>
      </p:ext>
    </p:extLst>
  </p:cSld>
  <p:clrMapOvr>
    <a:masterClrMapping/>
  </p:clrMapOvr>
  <p:transition xmlns:p14="http://schemas.microsoft.com/office/powerpoint/2010/main">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1371599" y="2598017"/>
            <a:ext cx="6841067" cy="696382"/>
          </a:xfrm>
        </p:spPr>
        <p:txBody>
          <a:bodyPr/>
          <a:lstStyle/>
          <a:p>
            <a:r>
              <a:rPr lang="en-US" b="1" dirty="0" smtClean="0">
                <a:solidFill>
                  <a:srgbClr val="000090"/>
                </a:solidFill>
              </a:rPr>
              <a:t>How Knowledgeable are Investors?</a:t>
            </a:r>
            <a:endParaRPr lang="en-US" b="1" dirty="0">
              <a:solidFill>
                <a:srgbClr val="000090"/>
              </a:solidFill>
            </a:endParaRPr>
          </a:p>
        </p:txBody>
      </p:sp>
      <p:sp>
        <p:nvSpPr>
          <p:cNvPr id="3" name="Slide Number Placeholder 2"/>
          <p:cNvSpPr>
            <a:spLocks noGrp="1"/>
          </p:cNvSpPr>
          <p:nvPr>
            <p:ph type="sldNum" sz="quarter" idx="4294967295"/>
          </p:nvPr>
        </p:nvSpPr>
        <p:spPr>
          <a:xfrm>
            <a:off x="7239000" y="6248400"/>
            <a:ext cx="1905000" cy="457200"/>
          </a:xfrm>
        </p:spPr>
        <p:txBody>
          <a:bodyPr/>
          <a:lstStyle/>
          <a:p>
            <a:fld id="{36E8E02F-5C44-4D8F-8F63-7302E6D23E95}" type="slidenum">
              <a:rPr lang="en-CA" smtClean="0"/>
              <a:pPr/>
              <a:t>6</a:t>
            </a:fld>
            <a:endParaRPr lang="en-CA"/>
          </a:p>
        </p:txBody>
      </p:sp>
      <p:sp>
        <p:nvSpPr>
          <p:cNvPr id="6" name="TextBox 5"/>
          <p:cNvSpPr txBox="1"/>
          <p:nvPr/>
        </p:nvSpPr>
        <p:spPr>
          <a:xfrm>
            <a:off x="2217643" y="4846833"/>
            <a:ext cx="4723568" cy="523220"/>
          </a:xfrm>
          <a:prstGeom prst="rect">
            <a:avLst/>
          </a:prstGeom>
          <a:noFill/>
        </p:spPr>
        <p:txBody>
          <a:bodyPr wrap="none" rtlCol="0">
            <a:spAutoFit/>
          </a:bodyPr>
          <a:lstStyle/>
          <a:p>
            <a:r>
              <a:rPr lang="en-US" sz="1400" b="1" dirty="0" smtClean="0">
                <a:solidFill>
                  <a:srgbClr val="0000FF"/>
                </a:solidFill>
                <a:latin typeface="Arial"/>
                <a:cs typeface="Arial"/>
              </a:rPr>
              <a:t>Material courtesy of the Investor Education Fund and </a:t>
            </a:r>
          </a:p>
          <a:p>
            <a:r>
              <a:rPr lang="en-US" sz="1400" b="1" dirty="0" smtClean="0">
                <a:solidFill>
                  <a:srgbClr val="0000FF"/>
                </a:solidFill>
                <a:latin typeface="Arial"/>
                <a:cs typeface="Arial"/>
              </a:rPr>
              <a:t>the Ontario Securities Commission</a:t>
            </a:r>
            <a:endParaRPr lang="en-US" sz="1400" b="1" dirty="0">
              <a:solidFill>
                <a:srgbClr val="0000FF"/>
              </a:solidFill>
              <a:latin typeface="Arial"/>
              <a:cs typeface="Arial"/>
            </a:endParaRPr>
          </a:p>
        </p:txBody>
      </p:sp>
    </p:spTree>
    <p:extLst>
      <p:ext uri="{BB962C8B-B14F-4D97-AF65-F5344CB8AC3E}">
        <p14:creationId xmlns:p14="http://schemas.microsoft.com/office/powerpoint/2010/main" val="1110453323"/>
      </p:ext>
    </p:extLst>
  </p:cSld>
  <p:clrMapOvr>
    <a:masterClrMapping/>
  </p:clrMapOvr>
  <p:transition xmlns:p14="http://schemas.microsoft.com/office/powerpoint/2010/main">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2"/>
          <p:cNvSpPr>
            <a:spLocks noGrp="1"/>
          </p:cNvSpPr>
          <p:nvPr>
            <p:ph type="sldNum" sz="quarter" idx="10"/>
          </p:nvPr>
        </p:nvSpPr>
        <p:spPr/>
        <p:txBody>
          <a:bodyPr/>
          <a:lstStyle/>
          <a:p>
            <a:fld id="{A31407B7-BCEB-9C47-9C7B-4AAB2CD93F37}" type="slidenum">
              <a:rPr lang="en-US">
                <a:solidFill>
                  <a:srgbClr val="000000"/>
                </a:solidFill>
                <a:latin typeface="Tahoma"/>
              </a:rPr>
              <a:pPr/>
              <a:t>7</a:t>
            </a:fld>
            <a:endParaRPr lang="en-US">
              <a:solidFill>
                <a:srgbClr val="000000"/>
              </a:solidFill>
              <a:latin typeface="Tahoma"/>
            </a:endParaRPr>
          </a:p>
        </p:txBody>
      </p:sp>
      <p:sp>
        <p:nvSpPr>
          <p:cNvPr id="54274" name="Rectangle 2"/>
          <p:cNvSpPr>
            <a:spLocks noGrp="1" noChangeArrowheads="1"/>
          </p:cNvSpPr>
          <p:nvPr>
            <p:ph type="title"/>
          </p:nvPr>
        </p:nvSpPr>
        <p:spPr bwMode="auto">
          <a:xfrm>
            <a:off x="1524000" y="838200"/>
            <a:ext cx="6934200" cy="91440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40" tIns="45720" rIns="91440" bIns="45720" numCol="1" anchor="t" anchorCtr="0" compatLnSpc="1">
            <a:prstTxWarp prst="textNoShape">
              <a:avLst/>
            </a:prstTxWarp>
          </a:bodyPr>
          <a:lstStyle/>
          <a:p>
            <a:pPr algn="ctr"/>
            <a:r>
              <a:rPr lang="en-US" dirty="0" smtClean="0"/>
              <a:t>What Can People Learn?</a:t>
            </a:r>
            <a:endParaRPr lang="en-US" dirty="0"/>
          </a:p>
        </p:txBody>
      </p:sp>
      <p:sp>
        <p:nvSpPr>
          <p:cNvPr id="54287" name="Text Box 15"/>
          <p:cNvSpPr txBox="1">
            <a:spLocks noChangeArrowheads="1"/>
          </p:cNvSpPr>
          <p:nvPr/>
        </p:nvSpPr>
        <p:spPr bwMode="auto">
          <a:xfrm>
            <a:off x="803123" y="1903413"/>
            <a:ext cx="2030724" cy="4154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u="sng" dirty="0" smtClean="0">
                <a:solidFill>
                  <a:srgbClr val="000066"/>
                </a:solidFill>
                <a:latin typeface="Tahoma" charset="0"/>
                <a:ea typeface="ＭＳ Ｐゴシック" charset="0"/>
              </a:rPr>
              <a:t>Literacy Level</a:t>
            </a:r>
            <a:endParaRPr lang="en-US" dirty="0" smtClean="0">
              <a:solidFill>
                <a:srgbClr val="000066"/>
              </a:solidFill>
              <a:latin typeface="Tahoma" charset="0"/>
              <a:ea typeface="ＭＳ Ｐゴシック" charset="0"/>
            </a:endParaRPr>
          </a:p>
          <a:p>
            <a:pPr algn="ctr"/>
            <a:endParaRPr lang="en-US" dirty="0" smtClean="0">
              <a:solidFill>
                <a:srgbClr val="000066"/>
              </a:solidFill>
              <a:latin typeface="Tahoma" charset="0"/>
              <a:ea typeface="ＭＳ Ｐゴシック" charset="0"/>
            </a:endParaRPr>
          </a:p>
          <a:p>
            <a:pPr algn="ctr"/>
            <a:r>
              <a:rPr lang="en-US" dirty="0" smtClean="0">
                <a:solidFill>
                  <a:srgbClr val="000066"/>
                </a:solidFill>
                <a:latin typeface="Tahoma" charset="0"/>
                <a:ea typeface="ＭＳ Ｐゴシック" charset="0"/>
              </a:rPr>
              <a:t>5</a:t>
            </a:r>
          </a:p>
          <a:p>
            <a:pPr algn="ctr"/>
            <a:endParaRPr lang="en-US" dirty="0" smtClean="0">
              <a:solidFill>
                <a:srgbClr val="000066"/>
              </a:solidFill>
              <a:latin typeface="Tahoma" charset="0"/>
              <a:ea typeface="ＭＳ Ｐゴシック" charset="0"/>
            </a:endParaRPr>
          </a:p>
          <a:p>
            <a:pPr algn="ctr"/>
            <a:r>
              <a:rPr lang="en-US" dirty="0" smtClean="0">
                <a:solidFill>
                  <a:srgbClr val="000066"/>
                </a:solidFill>
                <a:latin typeface="Tahoma" charset="0"/>
                <a:ea typeface="ＭＳ Ｐゴシック" charset="0"/>
              </a:rPr>
              <a:t>4</a:t>
            </a:r>
          </a:p>
          <a:p>
            <a:pPr algn="ctr"/>
            <a:endParaRPr lang="en-US" dirty="0" smtClean="0">
              <a:solidFill>
                <a:srgbClr val="000066"/>
              </a:solidFill>
              <a:latin typeface="Tahoma" charset="0"/>
              <a:ea typeface="ＭＳ Ｐゴシック" charset="0"/>
            </a:endParaRPr>
          </a:p>
          <a:p>
            <a:pPr algn="ctr"/>
            <a:r>
              <a:rPr lang="en-US" dirty="0" smtClean="0">
                <a:solidFill>
                  <a:srgbClr val="000066"/>
                </a:solidFill>
                <a:latin typeface="Tahoma" charset="0"/>
                <a:ea typeface="ＭＳ Ｐゴシック" charset="0"/>
              </a:rPr>
              <a:t>3</a:t>
            </a:r>
          </a:p>
          <a:p>
            <a:pPr algn="ctr"/>
            <a:endParaRPr lang="en-US" dirty="0" smtClean="0">
              <a:solidFill>
                <a:srgbClr val="000066"/>
              </a:solidFill>
              <a:latin typeface="Tahoma" charset="0"/>
              <a:ea typeface="ＭＳ Ｐゴシック" charset="0"/>
            </a:endParaRPr>
          </a:p>
          <a:p>
            <a:pPr algn="ctr"/>
            <a:r>
              <a:rPr lang="en-US" dirty="0" smtClean="0">
                <a:solidFill>
                  <a:srgbClr val="000066"/>
                </a:solidFill>
                <a:latin typeface="Tahoma" charset="0"/>
                <a:ea typeface="ＭＳ Ｐゴシック" charset="0"/>
              </a:rPr>
              <a:t>2</a:t>
            </a:r>
          </a:p>
          <a:p>
            <a:pPr algn="ctr"/>
            <a:endParaRPr lang="en-US" dirty="0" smtClean="0">
              <a:solidFill>
                <a:srgbClr val="000066"/>
              </a:solidFill>
              <a:latin typeface="Tahoma" charset="0"/>
              <a:ea typeface="ＭＳ Ｐゴシック" charset="0"/>
            </a:endParaRPr>
          </a:p>
          <a:p>
            <a:pPr algn="ctr"/>
            <a:r>
              <a:rPr lang="en-US" dirty="0" smtClean="0">
                <a:solidFill>
                  <a:srgbClr val="000066"/>
                </a:solidFill>
                <a:latin typeface="Tahoma" charset="0"/>
                <a:ea typeface="ＭＳ Ｐゴシック" charset="0"/>
              </a:rPr>
              <a:t>1</a:t>
            </a:r>
          </a:p>
        </p:txBody>
      </p:sp>
      <p:sp>
        <p:nvSpPr>
          <p:cNvPr id="54288" name="Text Box 16"/>
          <p:cNvSpPr txBox="1">
            <a:spLocks noChangeArrowheads="1"/>
          </p:cNvSpPr>
          <p:nvPr/>
        </p:nvSpPr>
        <p:spPr bwMode="auto">
          <a:xfrm>
            <a:off x="6459825" y="1903413"/>
            <a:ext cx="2164775" cy="4154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u="sng" dirty="0" smtClean="0">
                <a:solidFill>
                  <a:srgbClr val="000066"/>
                </a:solidFill>
                <a:latin typeface="Tahoma" charset="0"/>
                <a:ea typeface="ＭＳ Ｐゴシック" charset="0"/>
              </a:rPr>
              <a:t>% Population*</a:t>
            </a:r>
            <a:endParaRPr lang="en-US" u="sng" dirty="0">
              <a:solidFill>
                <a:srgbClr val="000066"/>
              </a:solidFill>
              <a:latin typeface="Tahoma" charset="0"/>
              <a:ea typeface="ＭＳ Ｐゴシック" charset="0"/>
            </a:endParaRPr>
          </a:p>
          <a:p>
            <a:pPr algn="ctr"/>
            <a:endParaRPr lang="en-US" dirty="0" smtClean="0">
              <a:solidFill>
                <a:srgbClr val="000066"/>
              </a:solidFill>
              <a:latin typeface="Tahoma" charset="0"/>
              <a:ea typeface="ＭＳ Ｐゴシック" charset="0"/>
            </a:endParaRPr>
          </a:p>
          <a:p>
            <a:pPr algn="ctr"/>
            <a:r>
              <a:rPr lang="en-US" dirty="0" smtClean="0">
                <a:solidFill>
                  <a:srgbClr val="000066"/>
                </a:solidFill>
                <a:latin typeface="Tahoma" charset="0"/>
                <a:ea typeface="ＭＳ Ｐゴシック" charset="0"/>
              </a:rPr>
              <a:t>16%</a:t>
            </a:r>
          </a:p>
          <a:p>
            <a:pPr algn="ctr"/>
            <a:r>
              <a:rPr lang="en-US" dirty="0" smtClean="0">
                <a:solidFill>
                  <a:srgbClr val="000066"/>
                </a:solidFill>
                <a:latin typeface="Tahoma" charset="0"/>
                <a:ea typeface="ＭＳ Ｐゴシック" charset="0"/>
              </a:rPr>
              <a:t>(4/5)</a:t>
            </a:r>
          </a:p>
          <a:p>
            <a:pPr algn="ctr"/>
            <a:endParaRPr lang="en-US" dirty="0">
              <a:solidFill>
                <a:srgbClr val="000066"/>
              </a:solidFill>
              <a:latin typeface="Tahoma" charset="0"/>
              <a:ea typeface="ＭＳ Ｐゴシック" charset="0"/>
            </a:endParaRPr>
          </a:p>
          <a:p>
            <a:pPr algn="ctr"/>
            <a:endParaRPr lang="en-US" dirty="0" smtClean="0">
              <a:solidFill>
                <a:srgbClr val="000066"/>
              </a:solidFill>
              <a:latin typeface="Tahoma" charset="0"/>
              <a:ea typeface="ＭＳ Ｐゴシック" charset="0"/>
            </a:endParaRPr>
          </a:p>
          <a:p>
            <a:pPr algn="ctr"/>
            <a:r>
              <a:rPr lang="en-US" dirty="0" smtClean="0">
                <a:solidFill>
                  <a:srgbClr val="000066"/>
                </a:solidFill>
                <a:latin typeface="Tahoma" charset="0"/>
                <a:ea typeface="ＭＳ Ｐゴシック" charset="0"/>
              </a:rPr>
              <a:t>34%</a:t>
            </a:r>
          </a:p>
          <a:p>
            <a:pPr algn="ctr"/>
            <a:endParaRPr lang="en-US" dirty="0" smtClean="0">
              <a:solidFill>
                <a:srgbClr val="000066"/>
              </a:solidFill>
              <a:latin typeface="Tahoma" charset="0"/>
              <a:ea typeface="ＭＳ Ｐゴシック" charset="0"/>
            </a:endParaRPr>
          </a:p>
          <a:p>
            <a:pPr algn="ctr"/>
            <a:r>
              <a:rPr lang="en-US" dirty="0" smtClean="0">
                <a:solidFill>
                  <a:srgbClr val="000066"/>
                </a:solidFill>
                <a:latin typeface="Tahoma" charset="0"/>
                <a:ea typeface="ＭＳ Ｐゴシック" charset="0"/>
              </a:rPr>
              <a:t>31%</a:t>
            </a:r>
          </a:p>
          <a:p>
            <a:pPr algn="ctr"/>
            <a:endParaRPr lang="en-US" dirty="0" smtClean="0">
              <a:solidFill>
                <a:srgbClr val="000066"/>
              </a:solidFill>
              <a:latin typeface="Tahoma" charset="0"/>
              <a:ea typeface="ＭＳ Ｐゴシック" charset="0"/>
            </a:endParaRPr>
          </a:p>
          <a:p>
            <a:pPr algn="ctr"/>
            <a:r>
              <a:rPr lang="en-US" dirty="0" smtClean="0">
                <a:solidFill>
                  <a:srgbClr val="000066"/>
                </a:solidFill>
                <a:latin typeface="Tahoma" charset="0"/>
                <a:ea typeface="ＭＳ Ｐゴシック" charset="0"/>
              </a:rPr>
              <a:t>20%</a:t>
            </a:r>
          </a:p>
        </p:txBody>
      </p:sp>
      <p:sp>
        <p:nvSpPr>
          <p:cNvPr id="54281" name="Text Box 9"/>
          <p:cNvSpPr txBox="1">
            <a:spLocks noChangeArrowheads="1"/>
          </p:cNvSpPr>
          <p:nvPr/>
        </p:nvSpPr>
        <p:spPr bwMode="auto">
          <a:xfrm>
            <a:off x="3324225" y="3870325"/>
            <a:ext cx="25273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a:r>
              <a:rPr lang="en-US" sz="2000" smtClean="0">
                <a:solidFill>
                  <a:srgbClr val="000000"/>
                </a:solidFill>
                <a:latin typeface="Tahoma" charset="0"/>
                <a:ea typeface="ＭＳ Ｐゴシック" charset="0"/>
              </a:rPr>
              <a:t>Learn How to Make the Best Decisions</a:t>
            </a:r>
            <a:endParaRPr lang="en-US" sz="2000" smtClean="0">
              <a:solidFill>
                <a:srgbClr val="000000"/>
              </a:solidFill>
              <a:latin typeface="Times New Roman" charset="0"/>
              <a:ea typeface="ＭＳ Ｐゴシック" charset="0"/>
            </a:endParaRPr>
          </a:p>
        </p:txBody>
      </p:sp>
      <p:sp>
        <p:nvSpPr>
          <p:cNvPr id="54279" name="Text Box 7"/>
          <p:cNvSpPr txBox="1">
            <a:spLocks noChangeArrowheads="1"/>
          </p:cNvSpPr>
          <p:nvPr/>
        </p:nvSpPr>
        <p:spPr bwMode="auto">
          <a:xfrm>
            <a:off x="3741738" y="3048000"/>
            <a:ext cx="1643062"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a:r>
              <a:rPr lang="en-US" sz="2000" smtClean="0">
                <a:solidFill>
                  <a:srgbClr val="000000"/>
                </a:solidFill>
                <a:latin typeface="Tahoma" charset="0"/>
                <a:ea typeface="ＭＳ Ｐゴシック" charset="0"/>
              </a:rPr>
              <a:t>Decisions &amp; Implications</a:t>
            </a:r>
            <a:endParaRPr lang="en-US" sz="2000" smtClean="0">
              <a:solidFill>
                <a:srgbClr val="000000"/>
              </a:solidFill>
              <a:latin typeface="Times New Roman" charset="0"/>
              <a:ea typeface="ＭＳ Ｐゴシック" charset="0"/>
            </a:endParaRPr>
          </a:p>
        </p:txBody>
      </p:sp>
      <p:sp>
        <p:nvSpPr>
          <p:cNvPr id="54276" name="AutoShape 4"/>
          <p:cNvSpPr>
            <a:spLocks noChangeArrowheads="1"/>
          </p:cNvSpPr>
          <p:nvPr/>
        </p:nvSpPr>
        <p:spPr bwMode="auto">
          <a:xfrm>
            <a:off x="2057400" y="2057400"/>
            <a:ext cx="5029200" cy="4191000"/>
          </a:xfrm>
          <a:prstGeom prst="triangle">
            <a:avLst>
              <a:gd name="adj" fmla="val 50000"/>
            </a:avLst>
          </a:prstGeom>
          <a:noFill/>
          <a:ln w="25400">
            <a:solidFill>
              <a:schemeClr val="fo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mtClean="0">
              <a:solidFill>
                <a:srgbClr val="000000"/>
              </a:solidFill>
              <a:latin typeface="Times New Roman" charset="0"/>
              <a:ea typeface="ＭＳ Ｐゴシック" charset="0"/>
            </a:endParaRPr>
          </a:p>
        </p:txBody>
      </p:sp>
      <p:sp>
        <p:nvSpPr>
          <p:cNvPr id="54277" name="Text Box 5"/>
          <p:cNvSpPr txBox="1">
            <a:spLocks noChangeArrowheads="1"/>
          </p:cNvSpPr>
          <p:nvPr/>
        </p:nvSpPr>
        <p:spPr bwMode="auto">
          <a:xfrm>
            <a:off x="3886200" y="2300288"/>
            <a:ext cx="1371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a:r>
              <a:rPr lang="en-US" sz="2000" smtClean="0">
                <a:solidFill>
                  <a:srgbClr val="000000"/>
                </a:solidFill>
                <a:latin typeface="Tahoma" charset="0"/>
                <a:ea typeface="ＭＳ Ｐゴシック" charset="0"/>
              </a:rPr>
              <a:t>Integrated Learning</a:t>
            </a:r>
            <a:endParaRPr lang="en-US" sz="2000" b="1" smtClean="0">
              <a:solidFill>
                <a:srgbClr val="000000"/>
              </a:solidFill>
              <a:latin typeface="Times New Roman" charset="0"/>
              <a:ea typeface="ＭＳ Ｐゴシック" charset="0"/>
            </a:endParaRPr>
          </a:p>
        </p:txBody>
      </p:sp>
      <p:sp>
        <p:nvSpPr>
          <p:cNvPr id="54278" name="Line 6"/>
          <p:cNvSpPr>
            <a:spLocks noChangeShapeType="1"/>
          </p:cNvSpPr>
          <p:nvPr/>
        </p:nvSpPr>
        <p:spPr bwMode="auto">
          <a:xfrm>
            <a:off x="3962400" y="3048000"/>
            <a:ext cx="1219200" cy="0"/>
          </a:xfrm>
          <a:prstGeom prst="line">
            <a:avLst/>
          </a:prstGeom>
          <a:noFill/>
          <a:ln w="38100">
            <a:solidFill>
              <a:srgbClr val="000066"/>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mtClean="0">
              <a:solidFill>
                <a:srgbClr val="000000"/>
              </a:solidFill>
              <a:latin typeface="Times New Roman" charset="0"/>
              <a:ea typeface="ＭＳ Ｐゴシック" charset="0"/>
            </a:endParaRPr>
          </a:p>
        </p:txBody>
      </p:sp>
      <p:sp>
        <p:nvSpPr>
          <p:cNvPr id="54280" name="Line 8"/>
          <p:cNvSpPr>
            <a:spLocks noChangeShapeType="1"/>
          </p:cNvSpPr>
          <p:nvPr/>
        </p:nvSpPr>
        <p:spPr bwMode="auto">
          <a:xfrm>
            <a:off x="3505200" y="3810000"/>
            <a:ext cx="2133600" cy="0"/>
          </a:xfrm>
          <a:prstGeom prst="line">
            <a:avLst/>
          </a:prstGeom>
          <a:noFill/>
          <a:ln w="38100">
            <a:solidFill>
              <a:srgbClr val="000066"/>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mtClean="0">
              <a:solidFill>
                <a:srgbClr val="000000"/>
              </a:solidFill>
              <a:latin typeface="Times New Roman" charset="0"/>
              <a:ea typeface="ＭＳ Ｐゴシック" charset="0"/>
            </a:endParaRPr>
          </a:p>
        </p:txBody>
      </p:sp>
      <p:sp>
        <p:nvSpPr>
          <p:cNvPr id="54282" name="Line 10"/>
          <p:cNvSpPr>
            <a:spLocks noChangeShapeType="1"/>
          </p:cNvSpPr>
          <p:nvPr/>
        </p:nvSpPr>
        <p:spPr bwMode="auto">
          <a:xfrm>
            <a:off x="3048000" y="4648200"/>
            <a:ext cx="3124200" cy="0"/>
          </a:xfrm>
          <a:prstGeom prst="line">
            <a:avLst/>
          </a:prstGeom>
          <a:noFill/>
          <a:ln w="38100">
            <a:solidFill>
              <a:srgbClr val="000066"/>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mtClean="0">
              <a:solidFill>
                <a:srgbClr val="000000"/>
              </a:solidFill>
              <a:latin typeface="Times New Roman" charset="0"/>
              <a:ea typeface="ＭＳ Ｐゴシック" charset="0"/>
            </a:endParaRPr>
          </a:p>
        </p:txBody>
      </p:sp>
      <p:sp>
        <p:nvSpPr>
          <p:cNvPr id="54283" name="Text Box 11"/>
          <p:cNvSpPr txBox="1">
            <a:spLocks noChangeArrowheads="1"/>
          </p:cNvSpPr>
          <p:nvPr/>
        </p:nvSpPr>
        <p:spPr bwMode="auto">
          <a:xfrm>
            <a:off x="2794000" y="4878388"/>
            <a:ext cx="36464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2000" smtClean="0">
                <a:solidFill>
                  <a:srgbClr val="000000"/>
                </a:solidFill>
                <a:latin typeface="Tahoma" charset="0"/>
                <a:ea typeface="ＭＳ Ｐゴシック" charset="0"/>
              </a:rPr>
              <a:t>Follow steps for Safe Decisions</a:t>
            </a:r>
            <a:endParaRPr lang="en-US" sz="2000" smtClean="0">
              <a:solidFill>
                <a:srgbClr val="000000"/>
              </a:solidFill>
              <a:latin typeface="Times New Roman" charset="0"/>
              <a:ea typeface="ＭＳ Ｐゴシック" charset="0"/>
            </a:endParaRPr>
          </a:p>
        </p:txBody>
      </p:sp>
      <p:sp>
        <p:nvSpPr>
          <p:cNvPr id="54284" name="Line 12"/>
          <p:cNvSpPr>
            <a:spLocks noChangeShapeType="1"/>
          </p:cNvSpPr>
          <p:nvPr/>
        </p:nvSpPr>
        <p:spPr bwMode="auto">
          <a:xfrm>
            <a:off x="2514600" y="5486400"/>
            <a:ext cx="4114800" cy="0"/>
          </a:xfrm>
          <a:prstGeom prst="line">
            <a:avLst/>
          </a:prstGeom>
          <a:noFill/>
          <a:ln w="38100">
            <a:solidFill>
              <a:srgbClr val="000066"/>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mtClean="0">
              <a:solidFill>
                <a:srgbClr val="000000"/>
              </a:solidFill>
              <a:latin typeface="Times New Roman" charset="0"/>
              <a:ea typeface="ＭＳ Ｐゴシック" charset="0"/>
            </a:endParaRPr>
          </a:p>
        </p:txBody>
      </p:sp>
      <p:sp>
        <p:nvSpPr>
          <p:cNvPr id="54285" name="Text Box 13"/>
          <p:cNvSpPr txBox="1">
            <a:spLocks noChangeArrowheads="1"/>
          </p:cNvSpPr>
          <p:nvPr/>
        </p:nvSpPr>
        <p:spPr bwMode="auto">
          <a:xfrm>
            <a:off x="2962275" y="5614988"/>
            <a:ext cx="33559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2000" smtClean="0">
                <a:solidFill>
                  <a:srgbClr val="000000"/>
                </a:solidFill>
                <a:latin typeface="Tahoma" charset="0"/>
                <a:ea typeface="ＭＳ Ｐゴシック" charset="0"/>
              </a:rPr>
              <a:t>Simple Facts -- Avoid Pitfalls</a:t>
            </a:r>
            <a:endParaRPr lang="en-US" sz="2000" smtClean="0">
              <a:solidFill>
                <a:srgbClr val="000000"/>
              </a:solidFill>
              <a:latin typeface="Times New Roman" charset="0"/>
              <a:ea typeface="ＭＳ Ｐゴシック" charset="0"/>
            </a:endParaRPr>
          </a:p>
        </p:txBody>
      </p:sp>
      <p:sp>
        <p:nvSpPr>
          <p:cNvPr id="54290" name="Text Box 18"/>
          <p:cNvSpPr txBox="1">
            <a:spLocks noChangeArrowheads="1"/>
          </p:cNvSpPr>
          <p:nvPr/>
        </p:nvSpPr>
        <p:spPr bwMode="auto">
          <a:xfrm>
            <a:off x="3225800" y="6430963"/>
            <a:ext cx="2637373"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spcBef>
                <a:spcPct val="50000"/>
              </a:spcBef>
            </a:pPr>
            <a:r>
              <a:rPr lang="en-US" sz="1000" i="1" dirty="0" smtClean="0">
                <a:solidFill>
                  <a:srgbClr val="000000"/>
                </a:solidFill>
                <a:latin typeface="Times New Roman" charset="0"/>
                <a:ea typeface="ＭＳ Ｐゴシック" charset="0"/>
              </a:rPr>
              <a:t>* Source: Adult Literacy and Life Skills, 2005..</a:t>
            </a:r>
          </a:p>
        </p:txBody>
      </p:sp>
    </p:spTree>
    <p:extLst>
      <p:ext uri="{BB962C8B-B14F-4D97-AF65-F5344CB8AC3E}">
        <p14:creationId xmlns:p14="http://schemas.microsoft.com/office/powerpoint/2010/main" val="3761465551"/>
      </p:ext>
    </p:extLst>
  </p:cSld>
  <p:clrMapOvr>
    <a:masterClrMapping/>
  </p:clrMapOvr>
  <p:transition xmlns:p14="http://schemas.microsoft.com/office/powerpoint/2010/main">
    <p:blinds dir="vert"/>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Only 6 out of 10 get Half Right</a:t>
            </a:r>
            <a:endParaRPr lang="en-US" dirty="0"/>
          </a:p>
        </p:txBody>
      </p:sp>
      <p:sp>
        <p:nvSpPr>
          <p:cNvPr id="4" name="Slide Number Placeholder 3"/>
          <p:cNvSpPr>
            <a:spLocks noGrp="1"/>
          </p:cNvSpPr>
          <p:nvPr>
            <p:ph type="sldNum" sz="quarter" idx="10"/>
          </p:nvPr>
        </p:nvSpPr>
        <p:spPr/>
        <p:txBody>
          <a:bodyPr/>
          <a:lstStyle/>
          <a:p>
            <a:fld id="{99A5B3A7-D4EE-42FF-BA9E-1B5615228A67}" type="slidenum">
              <a:rPr lang="en-CA" smtClean="0"/>
              <a:pPr/>
              <a:t>8</a:t>
            </a:fld>
            <a:endParaRPr lang="en-CA"/>
          </a:p>
        </p:txBody>
      </p:sp>
      <p:graphicFrame>
        <p:nvGraphicFramePr>
          <p:cNvPr id="5" name="Object 4"/>
          <p:cNvGraphicFramePr>
            <a:graphicFrameLocks noChangeAspect="1"/>
          </p:cNvGraphicFramePr>
          <p:nvPr>
            <p:extLst>
              <p:ext uri="{D42A27DB-BD31-4B8C-83A1-F6EECF244321}">
                <p14:modId xmlns:p14="http://schemas.microsoft.com/office/powerpoint/2010/main" val="3174414726"/>
              </p:ext>
            </p:extLst>
          </p:nvPr>
        </p:nvGraphicFramePr>
        <p:xfrm>
          <a:off x="1884446" y="2418550"/>
          <a:ext cx="5871823" cy="3651631"/>
        </p:xfrm>
        <a:graphic>
          <a:graphicData uri="http://schemas.openxmlformats.org/presentationml/2006/ole">
            <mc:AlternateContent xmlns:mc="http://schemas.openxmlformats.org/markup-compatibility/2006">
              <mc:Choice xmlns:v="urn:schemas-microsoft-com:vml" Requires="v">
                <p:oleObj spid="_x0000_s1049" name="Worksheet" r:id="rId3" imgW="5105400" imgH="3175000" progId="Excel.Sheet.12">
                  <p:embed/>
                </p:oleObj>
              </mc:Choice>
              <mc:Fallback>
                <p:oleObj name="Worksheet" r:id="rId3" imgW="5105400" imgH="3175000" progId="Excel.Sheet.12">
                  <p:embed/>
                  <p:pic>
                    <p:nvPicPr>
                      <p:cNvPr id="0" name=""/>
                      <p:cNvPicPr/>
                      <p:nvPr/>
                    </p:nvPicPr>
                    <p:blipFill>
                      <a:blip r:embed="rId4"/>
                      <a:stretch>
                        <a:fillRect/>
                      </a:stretch>
                    </p:blipFill>
                    <p:spPr>
                      <a:xfrm>
                        <a:off x="1884446" y="2418550"/>
                        <a:ext cx="5871823" cy="3651631"/>
                      </a:xfrm>
                      <a:prstGeom prst="rect">
                        <a:avLst/>
                      </a:prstGeom>
                    </p:spPr>
                  </p:pic>
                </p:oleObj>
              </mc:Fallback>
            </mc:AlternateContent>
          </a:graphicData>
        </a:graphic>
      </p:graphicFrame>
      <p:sp>
        <p:nvSpPr>
          <p:cNvPr id="6" name="TextBox 5"/>
          <p:cNvSpPr txBox="1"/>
          <p:nvPr/>
        </p:nvSpPr>
        <p:spPr>
          <a:xfrm>
            <a:off x="2963222" y="1870673"/>
            <a:ext cx="3551540" cy="523220"/>
          </a:xfrm>
          <a:prstGeom prst="rect">
            <a:avLst/>
          </a:prstGeom>
          <a:noFill/>
        </p:spPr>
        <p:txBody>
          <a:bodyPr wrap="none" rtlCol="0">
            <a:spAutoFit/>
          </a:bodyPr>
          <a:lstStyle/>
          <a:p>
            <a:r>
              <a:rPr lang="en-US" sz="1400" i="1" dirty="0" smtClean="0">
                <a:latin typeface="Arial"/>
                <a:cs typeface="Arial"/>
              </a:rPr>
              <a:t>Results of an Investor Knowledge Survey</a:t>
            </a:r>
          </a:p>
          <a:p>
            <a:r>
              <a:rPr lang="en-US" sz="1400" i="1" dirty="0" smtClean="0">
                <a:latin typeface="Arial"/>
                <a:cs typeface="Arial"/>
              </a:rPr>
              <a:t>Investor Education Fund, November 2010 </a:t>
            </a:r>
            <a:endParaRPr lang="en-US" sz="1400" i="1" dirty="0">
              <a:latin typeface="Arial"/>
              <a:cs typeface="Arial"/>
            </a:endParaRPr>
          </a:p>
        </p:txBody>
      </p:sp>
    </p:spTree>
    <p:extLst>
      <p:ext uri="{BB962C8B-B14F-4D97-AF65-F5344CB8AC3E}">
        <p14:creationId xmlns:p14="http://schemas.microsoft.com/office/powerpoint/2010/main" val="178200375"/>
      </p:ext>
    </p:extLst>
  </p:cSld>
  <p:clrMapOvr>
    <a:masterClrMapping/>
  </p:clrMapOvr>
  <p:transition xmlns:p14="http://schemas.microsoft.com/office/powerpoint/2010/main">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488438" y="819273"/>
            <a:ext cx="6418041" cy="912420"/>
          </a:xfrm>
        </p:spPr>
        <p:txBody>
          <a:bodyPr>
            <a:normAutofit fontScale="90000"/>
          </a:bodyPr>
          <a:lstStyle/>
          <a:p>
            <a:r>
              <a:rPr lang="en-US" dirty="0" smtClean="0"/>
              <a:t>Sample Knowledge Questions</a:t>
            </a:r>
            <a:endParaRPr lang="en-US" dirty="0"/>
          </a:p>
        </p:txBody>
      </p:sp>
      <p:sp>
        <p:nvSpPr>
          <p:cNvPr id="4" name="Slide Number Placeholder 3"/>
          <p:cNvSpPr>
            <a:spLocks noGrp="1"/>
          </p:cNvSpPr>
          <p:nvPr>
            <p:ph type="sldNum" sz="quarter" idx="10"/>
          </p:nvPr>
        </p:nvSpPr>
        <p:spPr/>
        <p:txBody>
          <a:bodyPr/>
          <a:lstStyle/>
          <a:p>
            <a:fld id="{99A5B3A7-D4EE-42FF-BA9E-1B5615228A67}" type="slidenum">
              <a:rPr lang="en-CA" smtClean="0"/>
              <a:pPr/>
              <a:t>9</a:t>
            </a:fld>
            <a:endParaRPr lang="en-CA"/>
          </a:p>
        </p:txBody>
      </p:sp>
      <p:graphicFrame>
        <p:nvGraphicFramePr>
          <p:cNvPr id="3" name="Table 2"/>
          <p:cNvGraphicFramePr>
            <a:graphicFrameLocks noGrp="1"/>
          </p:cNvGraphicFramePr>
          <p:nvPr>
            <p:extLst>
              <p:ext uri="{D42A27DB-BD31-4B8C-83A1-F6EECF244321}">
                <p14:modId xmlns:p14="http://schemas.microsoft.com/office/powerpoint/2010/main" val="1294906661"/>
              </p:ext>
            </p:extLst>
          </p:nvPr>
        </p:nvGraphicFramePr>
        <p:xfrm>
          <a:off x="1422983" y="2292033"/>
          <a:ext cx="6718300" cy="3566160"/>
        </p:xfrm>
        <a:graphic>
          <a:graphicData uri="http://schemas.openxmlformats.org/drawingml/2006/table">
            <a:tbl>
              <a:tblPr/>
              <a:tblGrid>
                <a:gridCol w="6718300"/>
              </a:tblGrid>
              <a:tr h="508000">
                <a:tc>
                  <a:txBody>
                    <a:bodyPr/>
                    <a:lstStyle/>
                    <a:p>
                      <a:pPr algn="l" fontAlgn="b"/>
                      <a:r>
                        <a:rPr lang="en-US" sz="1600" b="0" i="0" u="none" strike="noStrike">
                          <a:solidFill>
                            <a:srgbClr val="FF0000"/>
                          </a:solidFill>
                          <a:effectLst/>
                          <a:latin typeface="Calibri"/>
                        </a:rPr>
                        <a:t>If you know you will need all of your savings to pay for expenses two years from now, stocks are a safe place to park your money until you need it (73%)</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4000">
                <a:tc>
                  <a:txBody>
                    <a:bodyPr/>
                    <a:lstStyle/>
                    <a:p>
                      <a:pPr algn="l" fontAlgn="b"/>
                      <a:endParaRPr lang="en-US" sz="1600" b="0" i="0" u="none" strike="noStrike">
                        <a:solidFill>
                          <a:srgbClr val="000000"/>
                        </a:solidFill>
                        <a:effectLst/>
                        <a:latin typeface="Calibri"/>
                      </a:endParaRPr>
                    </a:p>
                  </a:txBody>
                  <a:tcPr marL="12700" marR="12700" marT="1270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8000">
                <a:tc>
                  <a:txBody>
                    <a:bodyPr/>
                    <a:lstStyle/>
                    <a:p>
                      <a:pPr algn="l" fontAlgn="ctr"/>
                      <a:r>
                        <a:rPr lang="en-US" sz="1600" b="0" i="0" u="none" strike="noStrike">
                          <a:solidFill>
                            <a:srgbClr val="000000"/>
                          </a:solidFill>
                          <a:effectLst/>
                          <a:latin typeface="Calibri"/>
                        </a:rPr>
                        <a:t>Over the next 20 years, the stock market will probably earn more money than a savings account (64%)</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4000">
                <a:tc>
                  <a:txBody>
                    <a:bodyPr/>
                    <a:lstStyle/>
                    <a:p>
                      <a:pPr algn="l" fontAlgn="b"/>
                      <a:endParaRPr lang="en-US" sz="1600" b="0" i="0" u="none" strike="noStrike">
                        <a:solidFill>
                          <a:srgbClr val="000000"/>
                        </a:solidFill>
                        <a:effectLst/>
                        <a:latin typeface="Calibri"/>
                      </a:endParaRPr>
                    </a:p>
                  </a:txBody>
                  <a:tcPr marL="12700" marR="12700" marT="1270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8000">
                <a:tc>
                  <a:txBody>
                    <a:bodyPr/>
                    <a:lstStyle/>
                    <a:p>
                      <a:pPr algn="l" fontAlgn="ctr"/>
                      <a:r>
                        <a:rPr lang="en-US" sz="1600" b="0" i="0" u="none" strike="noStrike">
                          <a:solidFill>
                            <a:srgbClr val="FF0000"/>
                          </a:solidFill>
                          <a:effectLst/>
                          <a:latin typeface="Calibri"/>
                        </a:rPr>
                        <a:t>Generally speaking, a stock (equity) mutual fund is less risky than buying one or two stocks yourself (59%)</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4000">
                <a:tc>
                  <a:txBody>
                    <a:bodyPr/>
                    <a:lstStyle/>
                    <a:p>
                      <a:pPr algn="l" fontAlgn="b"/>
                      <a:endParaRPr lang="en-US" sz="1600" b="0" i="0" u="none" strike="noStrike">
                        <a:solidFill>
                          <a:srgbClr val="000000"/>
                        </a:solidFill>
                        <a:effectLst/>
                        <a:latin typeface="Calibri"/>
                      </a:endParaRPr>
                    </a:p>
                  </a:txBody>
                  <a:tcPr marL="12700" marR="12700" marT="1270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8000">
                <a:tc>
                  <a:txBody>
                    <a:bodyPr/>
                    <a:lstStyle/>
                    <a:p>
                      <a:pPr algn="l" fontAlgn="b"/>
                      <a:r>
                        <a:rPr lang="en-US" sz="1600" b="0" i="0" u="none" strike="noStrike">
                          <a:solidFill>
                            <a:srgbClr val="000000"/>
                          </a:solidFill>
                          <a:effectLst/>
                          <a:latin typeface="Calibri"/>
                        </a:rPr>
                        <a:t>An investment pays 5% annual interest.  If you put in $1000 today, how much money will you have two years from now (39%)</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4000">
                <a:tc>
                  <a:txBody>
                    <a:bodyPr/>
                    <a:lstStyle/>
                    <a:p>
                      <a:pPr algn="l" fontAlgn="b"/>
                      <a:endParaRPr lang="en-US" sz="1600" b="0" i="0" u="none" strike="noStrike">
                        <a:solidFill>
                          <a:srgbClr val="000000"/>
                        </a:solidFill>
                        <a:effectLst/>
                        <a:latin typeface="Calibri"/>
                      </a:endParaRPr>
                    </a:p>
                  </a:txBody>
                  <a:tcPr marL="12700" marR="12700" marT="1270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8000">
                <a:tc>
                  <a:txBody>
                    <a:bodyPr/>
                    <a:lstStyle/>
                    <a:p>
                      <a:pPr algn="l" fontAlgn="b"/>
                      <a:r>
                        <a:rPr lang="en-US" sz="1600" b="0" i="0" u="none" strike="noStrike" dirty="0">
                          <a:solidFill>
                            <a:srgbClr val="000000"/>
                          </a:solidFill>
                          <a:effectLst/>
                          <a:latin typeface="Calibri"/>
                        </a:rPr>
                        <a:t>Inflation is 2%... In five years you will earn 5% more than you do now.  Will your standard of living in five years be… (21%)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95400568"/>
      </p:ext>
    </p:extLst>
  </p:cSld>
  <p:clrMapOvr>
    <a:masterClrMapping/>
  </p:clrMapOvr>
  <p:transition xmlns:p14="http://schemas.microsoft.com/office/powerpoint/2010/main">
    <p:zoom/>
  </p:transition>
</p:sld>
</file>

<file path=ppt/theme/theme1.xml><?xml version="1.0" encoding="utf-8"?>
<a:theme xmlns:a="http://schemas.openxmlformats.org/drawingml/2006/main" name="TBG_Presentation">
  <a:themeElements>
    <a:clrScheme name="Office Them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Office Them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ffice Theme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Office Theme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Office Theme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Default Design">
      <a:majorFont>
        <a:latin typeface="Tahoma"/>
        <a:ea typeface="ＭＳ Ｐゴシック"/>
        <a:cs typeface=""/>
      </a:majorFont>
      <a:minorFont>
        <a:latin typeface="Tahom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ea typeface="ＭＳ Ｐゴシック" charset="0"/>
          </a:defRPr>
        </a:defPPr>
      </a:lstStyle>
    </a:lnDef>
  </a:objectDefaults>
  <a:extraClrSchemeLst>
    <a:extraClrScheme>
      <a:clrScheme name="Default Design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Default Design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Default Design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TBG_Presentation.potx</Template>
  <TotalTime>4598</TotalTime>
  <Words>1564</Words>
  <Application>Microsoft Macintosh PowerPoint</Application>
  <PresentationFormat>On-screen Show (4:3)</PresentationFormat>
  <Paragraphs>219</Paragraphs>
  <Slides>25</Slides>
  <Notes>0</Notes>
  <HiddenSlides>0</HiddenSlides>
  <MMClips>0</MMClips>
  <ScaleCrop>false</ScaleCrop>
  <HeadingPairs>
    <vt:vector size="6" baseType="variant">
      <vt:variant>
        <vt:lpstr>Theme</vt:lpstr>
      </vt:variant>
      <vt:variant>
        <vt:i4>2</vt:i4>
      </vt:variant>
      <vt:variant>
        <vt:lpstr>Embedded OLE Servers</vt:lpstr>
      </vt:variant>
      <vt:variant>
        <vt:i4>2</vt:i4>
      </vt:variant>
      <vt:variant>
        <vt:lpstr>Slide Titles</vt:lpstr>
      </vt:variant>
      <vt:variant>
        <vt:i4>25</vt:i4>
      </vt:variant>
    </vt:vector>
  </HeadingPairs>
  <TitlesOfParts>
    <vt:vector size="29" baseType="lpstr">
      <vt:lpstr>TBG_Presentation</vt:lpstr>
      <vt:lpstr>Default Design</vt:lpstr>
      <vt:lpstr>Micrografx Windows Draw 5.0 Drawing</vt:lpstr>
      <vt:lpstr>Worksheet</vt:lpstr>
      <vt:lpstr>Investor Behaviour: A Few Simple Truths</vt:lpstr>
      <vt:lpstr>Topics for Today</vt:lpstr>
      <vt:lpstr>What Investors Want to Know</vt:lpstr>
      <vt:lpstr>What are they thinking?</vt:lpstr>
      <vt:lpstr>As Investors See It</vt:lpstr>
      <vt:lpstr>PowerPoint Presentation</vt:lpstr>
      <vt:lpstr>What Can People Learn?</vt:lpstr>
      <vt:lpstr>Only 6 out of 10 get Half Right</vt:lpstr>
      <vt:lpstr>Sample Knowledge Questions</vt:lpstr>
      <vt:lpstr>Do Investors Understand Common Terms?</vt:lpstr>
      <vt:lpstr>Do Investors Understand Common Cost Terms?</vt:lpstr>
      <vt:lpstr>Risk-Return: Theory &amp; Practice</vt:lpstr>
      <vt:lpstr>PowerPoint Presentation</vt:lpstr>
      <vt:lpstr>Getting Information to Decide</vt:lpstr>
      <vt:lpstr>Sources Change with Age</vt:lpstr>
      <vt:lpstr>Simplified Conclusions</vt:lpstr>
      <vt:lpstr>Decision Criteria</vt:lpstr>
      <vt:lpstr>People say they consider…</vt:lpstr>
      <vt:lpstr>PowerPoint Presentation</vt:lpstr>
      <vt:lpstr>Real Knowledge:  Comments from Advisors</vt:lpstr>
      <vt:lpstr>Real Risks (Based on unpublished research w/opinion leaders)</vt:lpstr>
      <vt:lpstr>What is Really Suitable?</vt:lpstr>
      <vt:lpstr>Concluding Remarks</vt:lpstr>
      <vt:lpstr>For Further Information</vt:lpstr>
      <vt:lpstr>PowerPoint Presentation</vt:lpstr>
    </vt:vector>
  </TitlesOfParts>
  <Company>Brendan Wood International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Today’s Presentation</dc:title>
  <dc:creator>Edwin L. Weinstein</dc:creator>
  <cp:lastModifiedBy>Edwin L. Weinstein</cp:lastModifiedBy>
  <cp:revision>110</cp:revision>
  <cp:lastPrinted>2003-01-06T13:17:25Z</cp:lastPrinted>
  <dcterms:created xsi:type="dcterms:W3CDTF">2002-05-01T14:46:26Z</dcterms:created>
  <dcterms:modified xsi:type="dcterms:W3CDTF">2012-02-13T15:48:05Z</dcterms:modified>
</cp:coreProperties>
</file>